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529"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ago Pires" userId="e04df0f508285845" providerId="LiveId" clId="{3B63DA3F-CFB2-481B-9323-893DC3B328AB}"/>
    <pc:docChg chg="modSld">
      <pc:chgData name="Tiago Pires" userId="e04df0f508285845" providerId="LiveId" clId="{3B63DA3F-CFB2-481B-9323-893DC3B328AB}" dt="2025-01-06T14:48:52.354" v="2" actId="20577"/>
      <pc:docMkLst>
        <pc:docMk/>
      </pc:docMkLst>
      <pc:sldChg chg="modSp mod">
        <pc:chgData name="Tiago Pires" userId="e04df0f508285845" providerId="LiveId" clId="{3B63DA3F-CFB2-481B-9323-893DC3B328AB}" dt="2025-01-06T14:48:52.354" v="2" actId="20577"/>
        <pc:sldMkLst>
          <pc:docMk/>
          <pc:sldMk cId="0" sldId="256"/>
        </pc:sldMkLst>
        <pc:spChg chg="mod">
          <ac:chgData name="Tiago Pires" userId="e04df0f508285845" providerId="LiveId" clId="{3B63DA3F-CFB2-481B-9323-893DC3B328AB}" dt="2025-01-06T14:48:52.354" v="2" actId="20577"/>
          <ac:spMkLst>
            <pc:docMk/>
            <pc:sldMk cId="0" sldId="256"/>
            <ac:spMk id="9" creationId="{00000000-0000-0000-0000-000000000000}"/>
          </ac:spMkLst>
        </pc:spChg>
      </pc:sldChg>
    </pc:docChg>
  </pc:docChgLst>
  <pc:docChgLst>
    <pc:chgData name="Tiago Pires" userId="e04df0f508285845" providerId="LiveId" clId="{02EEAEDC-F24F-4FAE-9D81-E46BB3AAFBD0}"/>
    <pc:docChg chg="custSel modSld">
      <pc:chgData name="Tiago Pires" userId="e04df0f508285845" providerId="LiveId" clId="{02EEAEDC-F24F-4FAE-9D81-E46BB3AAFBD0}" dt="2021-03-05T11:09:56.470" v="0" actId="478"/>
      <pc:docMkLst>
        <pc:docMk/>
      </pc:docMkLst>
      <pc:sldChg chg="delSp mod">
        <pc:chgData name="Tiago Pires" userId="e04df0f508285845" providerId="LiveId" clId="{02EEAEDC-F24F-4FAE-9D81-E46BB3AAFBD0}" dt="2021-03-05T11:09:56.470" v="0" actId="478"/>
        <pc:sldMkLst>
          <pc:docMk/>
          <pc:sldMk cId="0" sldId="256"/>
        </pc:sldMkLst>
      </pc:sldChg>
    </pc:docChg>
  </pc:docChgLst>
  <pc:docChgLst>
    <pc:chgData name="Raiamirr Riaz - EHT Vila Real de Santo António" userId="S::raiamirr.riaz.188934@escolas.turismodeportugal.pt::2703384a-c3f8-42bc-a6d9-ce27289f272d" providerId="AD" clId="Web-{194E5EBF-A796-A414-60FA-A0F4204E0C61}"/>
    <pc:docChg chg="modSld">
      <pc:chgData name="Raiamirr Riaz - EHT Vila Real de Santo António" userId="S::raiamirr.riaz.188934@escolas.turismodeportugal.pt::2703384a-c3f8-42bc-a6d9-ce27289f272d" providerId="AD" clId="Web-{194E5EBF-A796-A414-60FA-A0F4204E0C61}" dt="2024-03-11T00:44:39.897" v="0"/>
      <pc:docMkLst>
        <pc:docMk/>
      </pc:docMkLst>
      <pc:sldChg chg="modSp">
        <pc:chgData name="Raiamirr Riaz - EHT Vila Real de Santo António" userId="S::raiamirr.riaz.188934@escolas.turismodeportugal.pt::2703384a-c3f8-42bc-a6d9-ce27289f272d" providerId="AD" clId="Web-{194E5EBF-A796-A414-60FA-A0F4204E0C61}" dt="2024-03-11T00:44:39.897" v="0"/>
        <pc:sldMkLst>
          <pc:docMk/>
          <pc:sldMk cId="0" sldId="26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A9724D-E120-4E17-B756-63B4D1E31F76}" type="datetimeFigureOut">
              <a:rPr lang="pt-PT" smtClean="0"/>
              <a:pPr/>
              <a:t>06/01/2025</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143D2E-7A9E-41B5-9CC7-02E40A124AF1}" type="slidenum">
              <a:rPr lang="pt-PT" smtClean="0"/>
              <a:pPr/>
              <a:t>‹nº›</a:t>
            </a:fld>
            <a:endParaRPr lang="pt-PT"/>
          </a:p>
        </p:txBody>
      </p:sp>
    </p:spTree>
    <p:extLst>
      <p:ext uri="{BB962C8B-B14F-4D97-AF65-F5344CB8AC3E}">
        <p14:creationId xmlns:p14="http://schemas.microsoft.com/office/powerpoint/2010/main" val="2915592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pt-PT" dirty="0"/>
          </a:p>
        </p:txBody>
      </p:sp>
      <p:sp>
        <p:nvSpPr>
          <p:cNvPr id="4" name="Marcador de Posição do Número do Diapositivo 3"/>
          <p:cNvSpPr>
            <a:spLocks noGrp="1"/>
          </p:cNvSpPr>
          <p:nvPr>
            <p:ph type="sldNum" sz="quarter" idx="10"/>
          </p:nvPr>
        </p:nvSpPr>
        <p:spPr/>
        <p:txBody>
          <a:bodyPr/>
          <a:lstStyle/>
          <a:p>
            <a:fld id="{0A143D2E-7A9E-41B5-9CC7-02E40A124AF1}" type="slidenum">
              <a:rPr lang="pt-PT" smtClean="0"/>
              <a:pPr/>
              <a:t>2</a:t>
            </a:fld>
            <a:endParaRPr lang="pt-PT"/>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sp>
        <p:nvSpPr>
          <p:cNvPr id="10" name="Triângulo rectângu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ítu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pt-PT"/>
              <a:t>Clique para editar o estilo</a:t>
            </a:r>
            <a:endParaRPr kumimoji="0" lang="en-US"/>
          </a:p>
        </p:txBody>
      </p:sp>
      <p:sp>
        <p:nvSpPr>
          <p:cNvPr id="17" name="Subtítu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PT"/>
              <a:t>Faça clique para editar o estilo</a:t>
            </a:r>
            <a:endParaRPr kumimoji="0" lang="en-US"/>
          </a:p>
        </p:txBody>
      </p:sp>
      <p:grpSp>
        <p:nvGrpSpPr>
          <p:cNvPr id="2" name="Grupo 1"/>
          <p:cNvGrpSpPr/>
          <p:nvPr/>
        </p:nvGrpSpPr>
        <p:grpSpPr>
          <a:xfrm>
            <a:off x="-3765" y="4953000"/>
            <a:ext cx="9147765" cy="1912088"/>
            <a:chOff x="-3765" y="4832896"/>
            <a:chExt cx="9147765" cy="2032192"/>
          </a:xfrm>
        </p:grpSpPr>
        <p:sp>
          <p:nvSpPr>
            <p:cNvPr id="7" name="Forma liv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orma liv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orma liv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Conexão recta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Marcador de Posição da Data 29"/>
          <p:cNvSpPr>
            <a:spLocks noGrp="1"/>
          </p:cNvSpPr>
          <p:nvPr>
            <p:ph type="dt" sz="half" idx="10"/>
          </p:nvPr>
        </p:nvSpPr>
        <p:spPr/>
        <p:txBody>
          <a:bodyPr/>
          <a:lstStyle>
            <a:lvl1pPr>
              <a:defRPr>
                <a:solidFill>
                  <a:srgbClr val="FFFFFF"/>
                </a:solidFill>
              </a:defRPr>
            </a:lvl1pPr>
            <a:extLst/>
          </a:lstStyle>
          <a:p>
            <a:fld id="{6379B200-A620-4508-82D6-606D38D452EC}" type="datetime1">
              <a:rPr lang="pt-PT" smtClean="0"/>
              <a:pPr/>
              <a:t>06/01/2025</a:t>
            </a:fld>
            <a:endParaRPr lang="pt-PT"/>
          </a:p>
        </p:txBody>
      </p:sp>
      <p:sp>
        <p:nvSpPr>
          <p:cNvPr id="19" name="Marcador de Posição do Rodapé 18"/>
          <p:cNvSpPr>
            <a:spLocks noGrp="1"/>
          </p:cNvSpPr>
          <p:nvPr>
            <p:ph type="ftr" sz="quarter" idx="11"/>
          </p:nvPr>
        </p:nvSpPr>
        <p:spPr/>
        <p:txBody>
          <a:bodyPr/>
          <a:lstStyle>
            <a:lvl1pPr>
              <a:defRPr>
                <a:solidFill>
                  <a:schemeClr val="accent1">
                    <a:tint val="20000"/>
                  </a:schemeClr>
                </a:solidFill>
              </a:defRPr>
            </a:lvl1pPr>
            <a:extLst/>
          </a:lstStyle>
          <a:p>
            <a:endParaRPr lang="pt-PT"/>
          </a:p>
        </p:txBody>
      </p:sp>
      <p:sp>
        <p:nvSpPr>
          <p:cNvPr id="27" name="Marcador de Posição do Número do Diapositivo 26"/>
          <p:cNvSpPr>
            <a:spLocks noGrp="1"/>
          </p:cNvSpPr>
          <p:nvPr>
            <p:ph type="sldNum" sz="quarter" idx="12"/>
          </p:nvPr>
        </p:nvSpPr>
        <p:spPr/>
        <p:txBody>
          <a:bodyPr/>
          <a:lstStyle>
            <a:lvl1pPr>
              <a:defRPr>
                <a:solidFill>
                  <a:srgbClr val="FFFFFF"/>
                </a:solidFill>
              </a:defRPr>
            </a:lvl1pPr>
            <a:extLst/>
          </a:lstStyle>
          <a:p>
            <a:fld id="{622E794C-7879-43F9-B17B-3C959761574C}" type="slidenum">
              <a:rPr lang="pt-PT" smtClean="0"/>
              <a:pPr/>
              <a:t>‹nº›</a:t>
            </a:fld>
            <a:endParaRPr lang="pt-PT"/>
          </a:p>
        </p:txBody>
      </p:sp>
      <p:sp>
        <p:nvSpPr>
          <p:cNvPr id="14" name="CaixaDeTexto 13"/>
          <p:cNvSpPr txBox="1"/>
          <p:nvPr userDrawn="1"/>
        </p:nvSpPr>
        <p:spPr>
          <a:xfrm>
            <a:off x="323528" y="277903"/>
            <a:ext cx="6480720" cy="276999"/>
          </a:xfrm>
          <a:prstGeom prst="rect">
            <a:avLst/>
          </a:prstGeom>
          <a:noFill/>
        </p:spPr>
        <p:txBody>
          <a:bodyPr wrap="square" rtlCol="0">
            <a:spAutoFit/>
          </a:bodyPr>
          <a:lstStyle/>
          <a:p>
            <a:r>
              <a:rPr lang="pt-PT" sz="1200" dirty="0">
                <a:effectLst/>
              </a:rPr>
              <a:t>Escola de Hotelaria e Turismo de Vila Real de Santo António</a:t>
            </a:r>
          </a:p>
        </p:txBody>
      </p:sp>
      <p:pic>
        <p:nvPicPr>
          <p:cNvPr id="15" name="Picture 2" descr="C:\Users\Tiago\Desktop\Escola de Hotelaria\VRSA-1.bmp"/>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156176" y="0"/>
            <a:ext cx="2800776" cy="811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PT"/>
              <a:t>Clique para editar o estilo</a:t>
            </a:r>
            <a:endParaRPr kumimoji="0" lang="en-US"/>
          </a:p>
        </p:txBody>
      </p:sp>
      <p:sp>
        <p:nvSpPr>
          <p:cNvPr id="3" name="Marcador de Posição de Texto Vertical 2"/>
          <p:cNvSpPr>
            <a:spLocks noGrp="1"/>
          </p:cNvSpPr>
          <p:nvPr>
            <p:ph type="body" orient="vert" idx="1"/>
          </p:nvPr>
        </p:nvSpPr>
        <p:spPr>
          <a:xfrm>
            <a:off x="457200" y="1481329"/>
            <a:ext cx="8229600" cy="4386071"/>
          </a:xfrm>
        </p:spPr>
        <p:txBody>
          <a:bodyPr vert="eaVert"/>
          <a:lstStyle/>
          <a:p>
            <a:pPr lvl="0" eaLnBrk="1" latinLnBrk="0" hangingPunct="1"/>
            <a:r>
              <a:rPr lang="pt-PT"/>
              <a:t>Clique para editar os estilos</a:t>
            </a:r>
          </a:p>
          <a:p>
            <a:pPr lvl="1" eaLnBrk="1" latinLnBrk="0" hangingPunct="1"/>
            <a:r>
              <a:rPr lang="pt-PT"/>
              <a:t>Segundo nível</a:t>
            </a:r>
          </a:p>
          <a:p>
            <a:pPr lvl="2" eaLnBrk="1" latinLnBrk="0" hangingPunct="1"/>
            <a:r>
              <a:rPr lang="pt-PT"/>
              <a:t>Terceiro nível</a:t>
            </a:r>
          </a:p>
          <a:p>
            <a:pPr lvl="3" eaLnBrk="1" latinLnBrk="0" hangingPunct="1"/>
            <a:r>
              <a:rPr lang="pt-PT"/>
              <a:t>Quarto nível</a:t>
            </a:r>
          </a:p>
          <a:p>
            <a:pPr lvl="4" eaLnBrk="1" latinLnBrk="0" hangingPunct="1"/>
            <a:r>
              <a:rPr lang="pt-PT"/>
              <a:t>Quinto nível</a:t>
            </a:r>
            <a:endParaRPr kumimoji="0" lang="en-US"/>
          </a:p>
        </p:txBody>
      </p:sp>
      <p:sp>
        <p:nvSpPr>
          <p:cNvPr id="4" name="Marcador de Posição da Data 3"/>
          <p:cNvSpPr>
            <a:spLocks noGrp="1"/>
          </p:cNvSpPr>
          <p:nvPr>
            <p:ph type="dt" sz="half" idx="10"/>
          </p:nvPr>
        </p:nvSpPr>
        <p:spPr/>
        <p:txBody>
          <a:bodyPr/>
          <a:lstStyle/>
          <a:p>
            <a:fld id="{C7E6272B-5AA0-4806-AB09-CD4EADD29EBE}" type="datetime1">
              <a:rPr lang="pt-PT" smtClean="0"/>
              <a:pPr/>
              <a:t>06/01/2025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22E794C-7879-43F9-B17B-3C959761574C}"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44013" y="274640"/>
            <a:ext cx="1777470" cy="5592761"/>
          </a:xfrm>
        </p:spPr>
        <p:txBody>
          <a:bodyPr vert="eaVert"/>
          <a:lstStyle/>
          <a:p>
            <a:r>
              <a:rPr kumimoji="0" lang="pt-PT"/>
              <a:t>Clique para editar o estilo</a:t>
            </a:r>
            <a:endParaRPr kumimoji="0" lang="en-US"/>
          </a:p>
        </p:txBody>
      </p:sp>
      <p:sp>
        <p:nvSpPr>
          <p:cNvPr id="3" name="Marcador de Posição de Texto Vertical 2"/>
          <p:cNvSpPr>
            <a:spLocks noGrp="1"/>
          </p:cNvSpPr>
          <p:nvPr>
            <p:ph type="body" orient="vert" idx="1"/>
          </p:nvPr>
        </p:nvSpPr>
        <p:spPr>
          <a:xfrm>
            <a:off x="457200" y="274641"/>
            <a:ext cx="6324600" cy="5592760"/>
          </a:xfrm>
        </p:spPr>
        <p:txBody>
          <a:bodyPr vert="eaVert"/>
          <a:lstStyle/>
          <a:p>
            <a:pPr lvl="0" eaLnBrk="1" latinLnBrk="0" hangingPunct="1"/>
            <a:r>
              <a:rPr lang="pt-PT"/>
              <a:t>Clique para editar os estilos</a:t>
            </a:r>
          </a:p>
          <a:p>
            <a:pPr lvl="1" eaLnBrk="1" latinLnBrk="0" hangingPunct="1"/>
            <a:r>
              <a:rPr lang="pt-PT"/>
              <a:t>Segundo nível</a:t>
            </a:r>
          </a:p>
          <a:p>
            <a:pPr lvl="2" eaLnBrk="1" latinLnBrk="0" hangingPunct="1"/>
            <a:r>
              <a:rPr lang="pt-PT"/>
              <a:t>Terceiro nível</a:t>
            </a:r>
          </a:p>
          <a:p>
            <a:pPr lvl="3" eaLnBrk="1" latinLnBrk="0" hangingPunct="1"/>
            <a:r>
              <a:rPr lang="pt-PT"/>
              <a:t>Quarto nível</a:t>
            </a:r>
          </a:p>
          <a:p>
            <a:pPr lvl="4" eaLnBrk="1" latinLnBrk="0" hangingPunct="1"/>
            <a:r>
              <a:rPr lang="pt-PT"/>
              <a:t>Quinto nível</a:t>
            </a:r>
            <a:endParaRPr kumimoji="0" lang="en-US"/>
          </a:p>
        </p:txBody>
      </p:sp>
      <p:sp>
        <p:nvSpPr>
          <p:cNvPr id="4" name="Marcador de Posição da Data 3"/>
          <p:cNvSpPr>
            <a:spLocks noGrp="1"/>
          </p:cNvSpPr>
          <p:nvPr>
            <p:ph type="dt" sz="half" idx="10"/>
          </p:nvPr>
        </p:nvSpPr>
        <p:spPr/>
        <p:txBody>
          <a:bodyPr/>
          <a:lstStyle/>
          <a:p>
            <a:fld id="{3A7E1583-EC57-49EA-B45F-DB4B95E4E43F}" type="datetime1">
              <a:rPr lang="pt-PT" smtClean="0"/>
              <a:pPr/>
              <a:t>06/01/2025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22E794C-7879-43F9-B17B-3C959761574C}"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p:txBody>
          <a:bodyPr/>
          <a:lstStyle/>
          <a:p>
            <a:pPr lvl="0" eaLnBrk="1" latinLnBrk="0" hangingPunct="1"/>
            <a:r>
              <a:rPr lang="pt-PT"/>
              <a:t>Clique para editar os estilos</a:t>
            </a:r>
          </a:p>
          <a:p>
            <a:pPr lvl="1" eaLnBrk="1" latinLnBrk="0" hangingPunct="1"/>
            <a:r>
              <a:rPr lang="pt-PT"/>
              <a:t>Segundo nível</a:t>
            </a:r>
          </a:p>
          <a:p>
            <a:pPr lvl="2" eaLnBrk="1" latinLnBrk="0" hangingPunct="1"/>
            <a:r>
              <a:rPr lang="pt-PT"/>
              <a:t>Terceiro nível</a:t>
            </a:r>
          </a:p>
          <a:p>
            <a:pPr lvl="3" eaLnBrk="1" latinLnBrk="0" hangingPunct="1"/>
            <a:r>
              <a:rPr lang="pt-PT"/>
              <a:t>Quarto nível</a:t>
            </a:r>
          </a:p>
          <a:p>
            <a:pPr lvl="4" eaLnBrk="1" latinLnBrk="0" hangingPunct="1"/>
            <a:r>
              <a:rPr lang="pt-PT"/>
              <a:t>Quinto nível</a:t>
            </a:r>
            <a:endParaRPr kumimoji="0" lang="en-US"/>
          </a:p>
        </p:txBody>
      </p:sp>
      <p:sp>
        <p:nvSpPr>
          <p:cNvPr id="4" name="Marcador de Posição da Data 3"/>
          <p:cNvSpPr>
            <a:spLocks noGrp="1"/>
          </p:cNvSpPr>
          <p:nvPr>
            <p:ph type="dt" sz="half" idx="10"/>
          </p:nvPr>
        </p:nvSpPr>
        <p:spPr/>
        <p:txBody>
          <a:bodyPr/>
          <a:lstStyle/>
          <a:p>
            <a:fld id="{D15A71CB-C1B3-4D5B-8014-54AD19FA576B}" type="datetime1">
              <a:rPr lang="pt-PT" smtClean="0"/>
              <a:pPr/>
              <a:t>06/01/2025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22E794C-7879-43F9-B17B-3C959761574C}" type="slidenum">
              <a:rPr lang="pt-PT" smtClean="0"/>
              <a:pPr/>
              <a:t>‹nº›</a:t>
            </a:fld>
            <a:endParaRPr lang="pt-PT"/>
          </a:p>
        </p:txBody>
      </p:sp>
      <p:sp>
        <p:nvSpPr>
          <p:cNvPr id="7" name="Título 6"/>
          <p:cNvSpPr>
            <a:spLocks noGrp="1"/>
          </p:cNvSpPr>
          <p:nvPr>
            <p:ph type="title"/>
          </p:nvPr>
        </p:nvSpPr>
        <p:spPr/>
        <p:txBody>
          <a:bodyPr rtlCol="0"/>
          <a:lstStyle/>
          <a:p>
            <a:r>
              <a:rPr kumimoji="0" lang="pt-PT"/>
              <a:t>Clique para editar o estilo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bg>
      <p:bgRef idx="1002">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pt-PT"/>
              <a:t>Clique para editar o estilo</a:t>
            </a:r>
            <a:endParaRPr kumimoji="0" lang="en-US"/>
          </a:p>
        </p:txBody>
      </p:sp>
      <p:sp>
        <p:nvSpPr>
          <p:cNvPr id="3" name="Marcador de Posição do Tex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PT"/>
              <a:t>Clique para editar os estilos</a:t>
            </a:r>
          </a:p>
        </p:txBody>
      </p:sp>
      <p:sp>
        <p:nvSpPr>
          <p:cNvPr id="4" name="Marcador de Posição da Data 3"/>
          <p:cNvSpPr>
            <a:spLocks noGrp="1"/>
          </p:cNvSpPr>
          <p:nvPr>
            <p:ph type="dt" sz="half" idx="10"/>
          </p:nvPr>
        </p:nvSpPr>
        <p:spPr/>
        <p:txBody>
          <a:bodyPr/>
          <a:lstStyle/>
          <a:p>
            <a:fld id="{40C5FC6F-FF0A-479F-B5C8-EFFF5F0E9B30}" type="datetime1">
              <a:rPr lang="pt-PT" smtClean="0"/>
              <a:pPr/>
              <a:t>06/01/2025</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622E794C-7879-43F9-B17B-3C959761574C}" type="slidenum">
              <a:rPr lang="pt-PT" smtClean="0"/>
              <a:pPr/>
              <a:t>‹nº›</a:t>
            </a:fld>
            <a:endParaRPr lang="pt-PT"/>
          </a:p>
        </p:txBody>
      </p:sp>
      <p:sp>
        <p:nvSpPr>
          <p:cNvPr id="7" name="Divisa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Divisa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bg>
      <p:bgRef idx="1002">
        <a:schemeClr val="bg1"/>
      </p:bgRef>
    </p:bg>
    <p:spTree>
      <p:nvGrpSpPr>
        <p:cNvPr id="1" name=""/>
        <p:cNvGrpSpPr/>
        <p:nvPr/>
      </p:nvGrpSpPr>
      <p:grpSpPr>
        <a:xfrm>
          <a:off x="0" y="0"/>
          <a:ext cx="0" cy="0"/>
          <a:chOff x="0" y="0"/>
          <a:chExt cx="0" cy="0"/>
        </a:xfrm>
      </p:grpSpPr>
      <p:sp>
        <p:nvSpPr>
          <p:cNvPr id="3" name="Marcador de Posição de Conteúd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PT"/>
              <a:t>Clique para editar os estilos</a:t>
            </a:r>
          </a:p>
          <a:p>
            <a:pPr lvl="1" eaLnBrk="1" latinLnBrk="0" hangingPunct="1"/>
            <a:r>
              <a:rPr lang="pt-PT"/>
              <a:t>Segundo nível</a:t>
            </a:r>
          </a:p>
          <a:p>
            <a:pPr lvl="2" eaLnBrk="1" latinLnBrk="0" hangingPunct="1"/>
            <a:r>
              <a:rPr lang="pt-PT"/>
              <a:t>Terceiro nível</a:t>
            </a:r>
          </a:p>
          <a:p>
            <a:pPr lvl="3" eaLnBrk="1" latinLnBrk="0" hangingPunct="1"/>
            <a:r>
              <a:rPr lang="pt-PT"/>
              <a:t>Quarto nível</a:t>
            </a:r>
          </a:p>
          <a:p>
            <a:pPr lvl="4" eaLnBrk="1" latinLnBrk="0" hangingPunct="1"/>
            <a:r>
              <a:rPr lang="pt-PT"/>
              <a:t>Quinto nível</a:t>
            </a:r>
            <a:endParaRPr kumimoji="0" lang="en-US"/>
          </a:p>
        </p:txBody>
      </p:sp>
      <p:sp>
        <p:nvSpPr>
          <p:cNvPr id="4" name="Marcador de Posição de Conteúd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PT"/>
              <a:t>Clique para editar os estilos</a:t>
            </a:r>
          </a:p>
          <a:p>
            <a:pPr lvl="1" eaLnBrk="1" latinLnBrk="0" hangingPunct="1"/>
            <a:r>
              <a:rPr lang="pt-PT"/>
              <a:t>Segundo nível</a:t>
            </a:r>
          </a:p>
          <a:p>
            <a:pPr lvl="2" eaLnBrk="1" latinLnBrk="0" hangingPunct="1"/>
            <a:r>
              <a:rPr lang="pt-PT"/>
              <a:t>Terceiro nível</a:t>
            </a:r>
          </a:p>
          <a:p>
            <a:pPr lvl="3" eaLnBrk="1" latinLnBrk="0" hangingPunct="1"/>
            <a:r>
              <a:rPr lang="pt-PT"/>
              <a:t>Quarto nível</a:t>
            </a:r>
          </a:p>
          <a:p>
            <a:pPr lvl="4" eaLnBrk="1" latinLnBrk="0" hangingPunct="1"/>
            <a:r>
              <a:rPr lang="pt-PT"/>
              <a:t>Quinto nível</a:t>
            </a:r>
            <a:endParaRPr kumimoji="0" lang="en-US"/>
          </a:p>
        </p:txBody>
      </p:sp>
      <p:sp>
        <p:nvSpPr>
          <p:cNvPr id="5" name="Marcador de Posição da Data 4"/>
          <p:cNvSpPr>
            <a:spLocks noGrp="1"/>
          </p:cNvSpPr>
          <p:nvPr>
            <p:ph type="dt" sz="half" idx="10"/>
          </p:nvPr>
        </p:nvSpPr>
        <p:spPr/>
        <p:txBody>
          <a:bodyPr/>
          <a:lstStyle/>
          <a:p>
            <a:fld id="{71555F39-1097-4BB2-915A-2F1E89B223ED}" type="datetime1">
              <a:rPr lang="pt-PT" smtClean="0"/>
              <a:pPr/>
              <a:t>06/01/2025</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622E794C-7879-43F9-B17B-3C959761574C}" type="slidenum">
              <a:rPr lang="pt-PT" smtClean="0"/>
              <a:pPr/>
              <a:t>‹nº›</a:t>
            </a:fld>
            <a:endParaRPr lang="pt-PT"/>
          </a:p>
        </p:txBody>
      </p:sp>
      <p:sp>
        <p:nvSpPr>
          <p:cNvPr id="8" name="Título 7"/>
          <p:cNvSpPr>
            <a:spLocks noGrp="1"/>
          </p:cNvSpPr>
          <p:nvPr>
            <p:ph type="title"/>
          </p:nvPr>
        </p:nvSpPr>
        <p:spPr/>
        <p:txBody>
          <a:bodyPr rtlCol="0"/>
          <a:lstStyle/>
          <a:p>
            <a:r>
              <a:rPr kumimoji="0" lang="pt-PT"/>
              <a:t>Clique para editar o estilo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8229600" cy="1143000"/>
          </a:xfrm>
        </p:spPr>
        <p:txBody>
          <a:bodyPr anchor="ctr"/>
          <a:lstStyle>
            <a:lvl1pPr>
              <a:defRPr/>
            </a:lvl1pPr>
            <a:extLst/>
          </a:lstStyle>
          <a:p>
            <a:r>
              <a:rPr kumimoji="0" lang="pt-PT"/>
              <a:t>Clique para editar o estilo</a:t>
            </a:r>
            <a:endParaRPr kumimoji="0" lang="en-US"/>
          </a:p>
        </p:txBody>
      </p:sp>
      <p:sp>
        <p:nvSpPr>
          <p:cNvPr id="3" name="Marcador de Posição do Tex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PT"/>
              <a:t>Clique para editar os estilos</a:t>
            </a:r>
          </a:p>
        </p:txBody>
      </p:sp>
      <p:sp>
        <p:nvSpPr>
          <p:cNvPr id="4" name="Marcador de Posição do Tex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PT"/>
              <a:t>Clique para editar os estilos</a:t>
            </a:r>
          </a:p>
        </p:txBody>
      </p:sp>
      <p:sp>
        <p:nvSpPr>
          <p:cNvPr id="5" name="Marcador de Posição de Conteúd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pt-PT"/>
              <a:t>Clique para editar os estilos</a:t>
            </a:r>
          </a:p>
          <a:p>
            <a:pPr lvl="1" eaLnBrk="1" latinLnBrk="0" hangingPunct="1"/>
            <a:r>
              <a:rPr lang="pt-PT"/>
              <a:t>Segundo nível</a:t>
            </a:r>
          </a:p>
          <a:p>
            <a:pPr lvl="2" eaLnBrk="1" latinLnBrk="0" hangingPunct="1"/>
            <a:r>
              <a:rPr lang="pt-PT"/>
              <a:t>Terceiro nível</a:t>
            </a:r>
          </a:p>
          <a:p>
            <a:pPr lvl="3" eaLnBrk="1" latinLnBrk="0" hangingPunct="1"/>
            <a:r>
              <a:rPr lang="pt-PT"/>
              <a:t>Quarto nível</a:t>
            </a:r>
          </a:p>
          <a:p>
            <a:pPr lvl="4" eaLnBrk="1" latinLnBrk="0" hangingPunct="1"/>
            <a:r>
              <a:rPr lang="pt-PT"/>
              <a:t>Quinto nível</a:t>
            </a:r>
            <a:endParaRPr kumimoji="0" lang="en-US"/>
          </a:p>
        </p:txBody>
      </p:sp>
      <p:sp>
        <p:nvSpPr>
          <p:cNvPr id="6" name="Marcador de Posição de Conteúd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pt-PT"/>
              <a:t>Clique para editar os estilos</a:t>
            </a:r>
          </a:p>
          <a:p>
            <a:pPr lvl="1" eaLnBrk="1" latinLnBrk="0" hangingPunct="1"/>
            <a:r>
              <a:rPr lang="pt-PT"/>
              <a:t>Segundo nível</a:t>
            </a:r>
          </a:p>
          <a:p>
            <a:pPr lvl="2" eaLnBrk="1" latinLnBrk="0" hangingPunct="1"/>
            <a:r>
              <a:rPr lang="pt-PT"/>
              <a:t>Terceiro nível</a:t>
            </a:r>
          </a:p>
          <a:p>
            <a:pPr lvl="3" eaLnBrk="1" latinLnBrk="0" hangingPunct="1"/>
            <a:r>
              <a:rPr lang="pt-PT"/>
              <a:t>Quarto nível</a:t>
            </a:r>
          </a:p>
          <a:p>
            <a:pPr lvl="4" eaLnBrk="1" latinLnBrk="0" hangingPunct="1"/>
            <a:r>
              <a:rPr lang="pt-PT"/>
              <a:t>Quinto nível</a:t>
            </a:r>
            <a:endParaRPr kumimoji="0" lang="en-US"/>
          </a:p>
        </p:txBody>
      </p:sp>
      <p:sp>
        <p:nvSpPr>
          <p:cNvPr id="7" name="Marcador de Posição da Data 6"/>
          <p:cNvSpPr>
            <a:spLocks noGrp="1"/>
          </p:cNvSpPr>
          <p:nvPr>
            <p:ph type="dt" sz="half" idx="10"/>
          </p:nvPr>
        </p:nvSpPr>
        <p:spPr/>
        <p:txBody>
          <a:bodyPr/>
          <a:lstStyle/>
          <a:p>
            <a:fld id="{0C0B19C4-5B80-48F4-ACC7-D735E0706FF4}" type="datetime1">
              <a:rPr lang="pt-PT" smtClean="0"/>
              <a:pPr/>
              <a:t>06/01/2025</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622E794C-7879-43F9-B17B-3C959761574C}" type="slidenum">
              <a:rPr lang="pt-PT" smtClean="0"/>
              <a:pPr/>
              <a:t>‹nº›</a:t>
            </a:fld>
            <a:endParaRPr lang="pt-PT"/>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bg>
      <p:bgRef idx="1002">
        <a:schemeClr val="bg1"/>
      </p:bgRef>
    </p:bg>
    <p:spTree>
      <p:nvGrpSpPr>
        <p:cNvPr id="1" name=""/>
        <p:cNvGrpSpPr/>
        <p:nvPr/>
      </p:nvGrpSpPr>
      <p:grpSpPr>
        <a:xfrm>
          <a:off x="0" y="0"/>
          <a:ext cx="0" cy="0"/>
          <a:chOff x="0" y="0"/>
          <a:chExt cx="0" cy="0"/>
        </a:xfrm>
      </p:grpSpPr>
      <p:sp>
        <p:nvSpPr>
          <p:cNvPr id="3" name="Marcador de Posição da Data 2"/>
          <p:cNvSpPr>
            <a:spLocks noGrp="1"/>
          </p:cNvSpPr>
          <p:nvPr>
            <p:ph type="dt" sz="half" idx="10"/>
          </p:nvPr>
        </p:nvSpPr>
        <p:spPr/>
        <p:txBody>
          <a:bodyPr/>
          <a:lstStyle/>
          <a:p>
            <a:fld id="{DEB3F0C1-AEA8-4870-9E90-904F7B667496}" type="datetime1">
              <a:rPr lang="pt-PT" smtClean="0"/>
              <a:pPr/>
              <a:t>06/01/2025</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622E794C-7879-43F9-B17B-3C959761574C}" type="slidenum">
              <a:rPr lang="pt-PT" smtClean="0"/>
              <a:pPr/>
              <a:t>‹nº›</a:t>
            </a:fld>
            <a:endParaRPr lang="pt-PT"/>
          </a:p>
        </p:txBody>
      </p:sp>
      <p:sp>
        <p:nvSpPr>
          <p:cNvPr id="6" name="Título 5"/>
          <p:cNvSpPr>
            <a:spLocks noGrp="1"/>
          </p:cNvSpPr>
          <p:nvPr>
            <p:ph type="title"/>
          </p:nvPr>
        </p:nvSpPr>
        <p:spPr/>
        <p:txBody>
          <a:bodyPr rtlCol="0"/>
          <a:lstStyle/>
          <a:p>
            <a:r>
              <a:rPr kumimoji="0" lang="pt-PT"/>
              <a:t>Clique para editar o estilo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37091700-035D-45FC-BCAF-A6C274660213}" type="datetime1">
              <a:rPr lang="pt-PT" smtClean="0"/>
              <a:pPr/>
              <a:t>06/01/2025</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622E794C-7879-43F9-B17B-3C959761574C}"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bg>
      <p:bgRef idx="1003">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pt-PT"/>
              <a:t>Clique para editar o estilo</a:t>
            </a:r>
            <a:endParaRPr kumimoji="0" lang="en-US"/>
          </a:p>
        </p:txBody>
      </p:sp>
      <p:sp>
        <p:nvSpPr>
          <p:cNvPr id="3" name="Marcador de Posição do Tex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pt-PT"/>
              <a:t>Clique para editar os estilos</a:t>
            </a:r>
          </a:p>
        </p:txBody>
      </p:sp>
      <p:sp>
        <p:nvSpPr>
          <p:cNvPr id="4" name="Marcador de Posição de Conteúd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PT"/>
              <a:t>Clique para editar os estilos</a:t>
            </a:r>
          </a:p>
          <a:p>
            <a:pPr lvl="1" eaLnBrk="1" latinLnBrk="0" hangingPunct="1"/>
            <a:r>
              <a:rPr lang="pt-PT"/>
              <a:t>Segundo nível</a:t>
            </a:r>
          </a:p>
          <a:p>
            <a:pPr lvl="2" eaLnBrk="1" latinLnBrk="0" hangingPunct="1"/>
            <a:r>
              <a:rPr lang="pt-PT"/>
              <a:t>Terceiro nível</a:t>
            </a:r>
          </a:p>
          <a:p>
            <a:pPr lvl="3" eaLnBrk="1" latinLnBrk="0" hangingPunct="1"/>
            <a:r>
              <a:rPr lang="pt-PT"/>
              <a:t>Quarto nível</a:t>
            </a:r>
          </a:p>
          <a:p>
            <a:pPr lvl="4" eaLnBrk="1" latinLnBrk="0" hangingPunct="1"/>
            <a:r>
              <a:rPr lang="pt-PT"/>
              <a:t>Quinto nível</a:t>
            </a:r>
            <a:endParaRPr kumimoji="0" lang="en-US"/>
          </a:p>
        </p:txBody>
      </p:sp>
      <p:sp>
        <p:nvSpPr>
          <p:cNvPr id="5" name="Marcador de Posição da Data 4"/>
          <p:cNvSpPr>
            <a:spLocks noGrp="1"/>
          </p:cNvSpPr>
          <p:nvPr>
            <p:ph type="dt" sz="half" idx="10"/>
          </p:nvPr>
        </p:nvSpPr>
        <p:spPr>
          <a:xfrm>
            <a:off x="6727032" y="6407944"/>
            <a:ext cx="1920240" cy="365760"/>
          </a:xfrm>
        </p:spPr>
        <p:txBody>
          <a:bodyPr/>
          <a:lstStyle/>
          <a:p>
            <a:fld id="{0621670F-ABAD-4EF8-9AE4-257E0DBD93CA}" type="datetime1">
              <a:rPr lang="pt-PT" smtClean="0"/>
              <a:pPr/>
              <a:t>06/01/2025</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622E794C-7879-43F9-B17B-3C959761574C}" type="slidenum">
              <a:rPr lang="pt-PT" smtClean="0"/>
              <a:pPr/>
              <a:t>‹nº›</a:t>
            </a:fld>
            <a:endParaRPr lang="pt-P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2">
        <a:schemeClr val="bg1"/>
      </p:bgRef>
    </p:bg>
    <p:spTree>
      <p:nvGrpSpPr>
        <p:cNvPr id="1" name=""/>
        <p:cNvGrpSpPr/>
        <p:nvPr/>
      </p:nvGrpSpPr>
      <p:grpSpPr>
        <a:xfrm>
          <a:off x="0" y="0"/>
          <a:ext cx="0" cy="0"/>
          <a:chOff x="0" y="0"/>
          <a:chExt cx="0" cy="0"/>
        </a:xfrm>
      </p:grpSpPr>
      <p:sp>
        <p:nvSpPr>
          <p:cNvPr id="4" name="Marcador de Posição do Tex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pt-PT"/>
              <a:t>Clique para editar os estilos</a:t>
            </a:r>
          </a:p>
        </p:txBody>
      </p:sp>
      <p:sp>
        <p:nvSpPr>
          <p:cNvPr id="3" name="Marcador de Posição da Imagem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pt-PT"/>
              <a:t>Clique no ícone para adicionar uma imagem</a:t>
            </a:r>
            <a:endParaRPr kumimoji="0" lang="en-US" dirty="0"/>
          </a:p>
        </p:txBody>
      </p:sp>
      <p:sp>
        <p:nvSpPr>
          <p:cNvPr id="5" name="Marcador de Posição da Data 4"/>
          <p:cNvSpPr>
            <a:spLocks noGrp="1"/>
          </p:cNvSpPr>
          <p:nvPr>
            <p:ph type="dt" sz="half" idx="10"/>
          </p:nvPr>
        </p:nvSpPr>
        <p:spPr/>
        <p:txBody>
          <a:bodyPr/>
          <a:lstStyle>
            <a:lvl1pPr>
              <a:defRPr>
                <a:solidFill>
                  <a:schemeClr val="tx1"/>
                </a:solidFill>
              </a:defRPr>
            </a:lvl1pPr>
            <a:extLst/>
          </a:lstStyle>
          <a:p>
            <a:fld id="{AA7152A4-44A5-40C2-94A6-CD19328B81D3}" type="datetime1">
              <a:rPr lang="pt-PT" smtClean="0"/>
              <a:pPr/>
              <a:t>06/01/2025</a:t>
            </a:fld>
            <a:endParaRPr lang="pt-PT"/>
          </a:p>
        </p:txBody>
      </p:sp>
      <p:sp>
        <p:nvSpPr>
          <p:cNvPr id="6" name="Marcador de Posição do Rodapé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pt-PT"/>
          </a:p>
        </p:txBody>
      </p:sp>
      <p:sp>
        <p:nvSpPr>
          <p:cNvPr id="7" name="Marcador de Posição do Número do Diapositivo 6"/>
          <p:cNvSpPr>
            <a:spLocks noGrp="1"/>
          </p:cNvSpPr>
          <p:nvPr>
            <p:ph type="sldNum" sz="quarter" idx="12"/>
          </p:nvPr>
        </p:nvSpPr>
        <p:spPr/>
        <p:txBody>
          <a:bodyPr/>
          <a:lstStyle>
            <a:lvl1pPr>
              <a:defRPr>
                <a:solidFill>
                  <a:schemeClr val="tx1"/>
                </a:solidFill>
              </a:defRPr>
            </a:lvl1pPr>
            <a:extLst/>
          </a:lstStyle>
          <a:p>
            <a:fld id="{622E794C-7879-43F9-B17B-3C959761574C}" type="slidenum">
              <a:rPr lang="pt-PT" smtClean="0"/>
              <a:pPr/>
              <a:t>‹nº›</a:t>
            </a:fld>
            <a:endParaRPr lang="pt-PT"/>
          </a:p>
        </p:txBody>
      </p:sp>
      <p:sp>
        <p:nvSpPr>
          <p:cNvPr id="2" name="Títu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pt-PT"/>
              <a:t>Clique para editar o estilo</a:t>
            </a:r>
            <a:endParaRPr kumimoji="0" lang="en-US"/>
          </a:p>
        </p:txBody>
      </p:sp>
      <p:sp>
        <p:nvSpPr>
          <p:cNvPr id="8" name="Forma livre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orma livre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Triângulo rectângulo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Conexão recta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Divisa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Divisa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a livre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orma livre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Triângulo rectângulo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Conexão recta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Marcador de Posição do Títu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pt-PT"/>
              <a:t>Clique para editar o estilo</a:t>
            </a:r>
            <a:endParaRPr kumimoji="0" lang="en-US"/>
          </a:p>
        </p:txBody>
      </p:sp>
      <p:sp>
        <p:nvSpPr>
          <p:cNvPr id="30" name="Marcador de Posição do Texto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pt-PT"/>
              <a:t>Clique para editar os estilos</a:t>
            </a:r>
          </a:p>
          <a:p>
            <a:pPr lvl="1" eaLnBrk="1" latinLnBrk="0" hangingPunct="1"/>
            <a:r>
              <a:rPr kumimoji="0" lang="pt-PT"/>
              <a:t>Segundo nível</a:t>
            </a:r>
          </a:p>
          <a:p>
            <a:pPr lvl="2" eaLnBrk="1" latinLnBrk="0" hangingPunct="1"/>
            <a:r>
              <a:rPr kumimoji="0" lang="pt-PT"/>
              <a:t>Terceiro nível</a:t>
            </a:r>
          </a:p>
          <a:p>
            <a:pPr lvl="3" eaLnBrk="1" latinLnBrk="0" hangingPunct="1"/>
            <a:r>
              <a:rPr kumimoji="0" lang="pt-PT"/>
              <a:t>Quarto nível</a:t>
            </a:r>
          </a:p>
          <a:p>
            <a:pPr lvl="4" eaLnBrk="1" latinLnBrk="0" hangingPunct="1"/>
            <a:r>
              <a:rPr kumimoji="0" lang="pt-PT"/>
              <a:t>Quinto nível</a:t>
            </a:r>
            <a:endParaRPr kumimoji="0" lang="en-US"/>
          </a:p>
        </p:txBody>
      </p:sp>
      <p:sp>
        <p:nvSpPr>
          <p:cNvPr id="10" name="Marcador de Posição da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3423549-93E4-4DD0-AFC0-60D5E07674FD}" type="datetime1">
              <a:rPr lang="pt-PT" smtClean="0"/>
              <a:pPr/>
              <a:t>06/01/2025</a:t>
            </a:fld>
            <a:endParaRPr lang="pt-PT"/>
          </a:p>
        </p:txBody>
      </p:sp>
      <p:sp>
        <p:nvSpPr>
          <p:cNvPr id="22" name="Marcador de Posição do Rodapé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pt-PT"/>
          </a:p>
        </p:txBody>
      </p:sp>
      <p:sp>
        <p:nvSpPr>
          <p:cNvPr id="18" name="Marcador de Posição do Número do Diapositivo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22E794C-7879-43F9-B17B-3C959761574C}"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85800" y="2852936"/>
            <a:ext cx="7772400" cy="1199704"/>
          </a:xfrm>
        </p:spPr>
        <p:txBody>
          <a:bodyPr/>
          <a:lstStyle/>
          <a:p>
            <a:r>
              <a:rPr lang="pt-PT" dirty="0"/>
              <a:t>Funcionalidades principais (continuação)</a:t>
            </a:r>
          </a:p>
        </p:txBody>
      </p:sp>
      <p:sp>
        <p:nvSpPr>
          <p:cNvPr id="4" name="Marcador de Posição do Número do Diapositivo 3"/>
          <p:cNvSpPr>
            <a:spLocks noGrp="1"/>
          </p:cNvSpPr>
          <p:nvPr>
            <p:ph type="sldNum" sz="quarter" idx="12"/>
          </p:nvPr>
        </p:nvSpPr>
        <p:spPr/>
        <p:txBody>
          <a:bodyPr/>
          <a:lstStyle/>
          <a:p>
            <a:fld id="{622E794C-7879-43F9-B17B-3C959761574C}" type="slidenum">
              <a:rPr lang="pt-PT" smtClean="0"/>
              <a:pPr/>
              <a:t>1</a:t>
            </a:fld>
            <a:endParaRPr lang="pt-PT"/>
          </a:p>
        </p:txBody>
      </p:sp>
      <p:sp>
        <p:nvSpPr>
          <p:cNvPr id="9" name="Título 1"/>
          <p:cNvSpPr>
            <a:spLocks noGrp="1"/>
          </p:cNvSpPr>
          <p:nvPr>
            <p:ph type="ctrTitle"/>
          </p:nvPr>
        </p:nvSpPr>
        <p:spPr>
          <a:xfrm>
            <a:off x="685800" y="1124744"/>
            <a:ext cx="7772400" cy="1449506"/>
          </a:xfrm>
        </p:spPr>
        <p:txBody>
          <a:bodyPr>
            <a:normAutofit fontScale="90000"/>
          </a:bodyPr>
          <a:lstStyle/>
          <a:p>
            <a:pPr algn="ctr"/>
            <a:r>
              <a:rPr lang="pt-PT" sz="2800" dirty="0"/>
              <a:t>Módulo: Aplicações Informáticas – Introdução à gestão</a:t>
            </a:r>
            <a:r>
              <a:rPr lang="pt-PT" sz="2800" b="0" dirty="0"/>
              <a:t>	</a:t>
            </a:r>
            <a:br>
              <a:rPr lang="pt-PT" sz="2800" b="0" dirty="0"/>
            </a:br>
            <a:br>
              <a:rPr lang="pt-PT" sz="2800" dirty="0"/>
            </a:br>
            <a:r>
              <a:rPr lang="pt-PT" sz="3200" dirty="0"/>
              <a:t>Folha de Cálculo - Microsoft Excel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10</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CaixaDeTexto 5"/>
          <p:cNvSpPr txBox="1"/>
          <p:nvPr/>
        </p:nvSpPr>
        <p:spPr>
          <a:xfrm>
            <a:off x="2143108" y="0"/>
            <a:ext cx="5286412" cy="338554"/>
          </a:xfrm>
          <a:prstGeom prst="rect">
            <a:avLst/>
          </a:prstGeom>
          <a:noFill/>
        </p:spPr>
        <p:txBody>
          <a:bodyPr wrap="square" rtlCol="0">
            <a:spAutoFit/>
          </a:bodyPr>
          <a:lstStyle/>
          <a:p>
            <a:pPr algn="ctr"/>
            <a:r>
              <a:rPr lang="pt-PT" sz="1600" b="1" dirty="0"/>
              <a:t>Parte 2 </a:t>
            </a:r>
            <a:r>
              <a:rPr lang="pt-PT" sz="1600" dirty="0"/>
              <a:t>– Ordenar e filtrar dados</a:t>
            </a:r>
          </a:p>
        </p:txBody>
      </p:sp>
      <p:sp>
        <p:nvSpPr>
          <p:cNvPr id="7" name="Marcador de Posição de Conteúdo 1"/>
          <p:cNvSpPr>
            <a:spLocks noGrp="1"/>
          </p:cNvSpPr>
          <p:nvPr>
            <p:ph idx="1"/>
          </p:nvPr>
        </p:nvSpPr>
        <p:spPr>
          <a:xfrm>
            <a:off x="457200" y="1285860"/>
            <a:ext cx="4543428" cy="4500594"/>
          </a:xfrm>
        </p:spPr>
        <p:txBody>
          <a:bodyPr>
            <a:normAutofit fontScale="92500" lnSpcReduction="20000"/>
          </a:bodyPr>
          <a:lstStyle/>
          <a:p>
            <a:pPr marL="0">
              <a:buNone/>
            </a:pPr>
            <a:r>
              <a:rPr lang="pt-PT" sz="2400" b="1" dirty="0"/>
              <a:t>Ordenar </a:t>
            </a:r>
          </a:p>
          <a:p>
            <a:pPr marL="0">
              <a:buNone/>
            </a:pPr>
            <a:r>
              <a:rPr lang="pt-PT" sz="2400" dirty="0"/>
              <a:t>O Excel permite a execução de ordenações de forma ascendente ou descendente, sendo considerados em primeiro lugar os valores e depois as letras.</a:t>
            </a:r>
          </a:p>
          <a:p>
            <a:pPr marL="0">
              <a:buNone/>
            </a:pPr>
            <a:endParaRPr lang="pt-PT" sz="2400" dirty="0"/>
          </a:p>
          <a:p>
            <a:pPr marL="0">
              <a:buNone/>
            </a:pPr>
            <a:r>
              <a:rPr lang="pt-PT" sz="2400" b="1" dirty="0"/>
              <a:t>Filtrar dados</a:t>
            </a:r>
          </a:p>
          <a:p>
            <a:pPr marL="0">
              <a:buNone/>
            </a:pPr>
            <a:r>
              <a:rPr lang="pt-PT" sz="2400" dirty="0"/>
              <a:t>Um filtro de dados permite visualizar apenas linhas de dados que satisfazem um determinado critério e oculta as linhas que não satisfazem o critério definido.</a:t>
            </a:r>
          </a:p>
          <a:p>
            <a:pPr marL="0">
              <a:buNone/>
            </a:pPr>
            <a:endParaRPr lang="pt-PT" sz="2400" dirty="0"/>
          </a:p>
          <a:p>
            <a:pPr marL="0">
              <a:buNone/>
            </a:pPr>
            <a:endParaRPr lang="pt-PT" sz="2400" dirty="0"/>
          </a:p>
        </p:txBody>
      </p:sp>
      <p:pic>
        <p:nvPicPr>
          <p:cNvPr id="1026" name="Picture 2"/>
          <p:cNvPicPr>
            <a:picLocks noChangeAspect="1" noChangeArrowheads="1"/>
          </p:cNvPicPr>
          <p:nvPr/>
        </p:nvPicPr>
        <p:blipFill>
          <a:blip r:embed="rId2" cstate="print"/>
          <a:srcRect/>
          <a:stretch>
            <a:fillRect/>
          </a:stretch>
        </p:blipFill>
        <p:spPr bwMode="auto">
          <a:xfrm>
            <a:off x="5143504" y="1500174"/>
            <a:ext cx="3759200" cy="1435100"/>
          </a:xfrm>
          <a:prstGeom prst="rect">
            <a:avLst/>
          </a:prstGeom>
          <a:noFill/>
          <a:ln w="9525">
            <a:noFill/>
            <a:miter lim="800000"/>
            <a:headEnd/>
            <a:tailEnd/>
          </a:ln>
        </p:spPr>
      </p:pic>
      <p:sp>
        <p:nvSpPr>
          <p:cNvPr id="9" name="Oval 8"/>
          <p:cNvSpPr/>
          <p:nvPr/>
        </p:nvSpPr>
        <p:spPr>
          <a:xfrm>
            <a:off x="6215074" y="1714488"/>
            <a:ext cx="357190" cy="121444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10" name="Picture 2"/>
          <p:cNvPicPr>
            <a:picLocks noChangeAspect="1" noChangeArrowheads="1"/>
          </p:cNvPicPr>
          <p:nvPr/>
        </p:nvPicPr>
        <p:blipFill>
          <a:blip r:embed="rId2" cstate="print"/>
          <a:srcRect/>
          <a:stretch>
            <a:fillRect/>
          </a:stretch>
        </p:blipFill>
        <p:spPr bwMode="auto">
          <a:xfrm>
            <a:off x="5143504" y="3741098"/>
            <a:ext cx="3759200" cy="1435100"/>
          </a:xfrm>
          <a:prstGeom prst="rect">
            <a:avLst/>
          </a:prstGeom>
          <a:noFill/>
          <a:ln w="9525">
            <a:noFill/>
            <a:miter lim="800000"/>
            <a:headEnd/>
            <a:tailEnd/>
          </a:ln>
        </p:spPr>
      </p:pic>
      <p:sp>
        <p:nvSpPr>
          <p:cNvPr id="11" name="Oval 10"/>
          <p:cNvSpPr/>
          <p:nvPr/>
        </p:nvSpPr>
        <p:spPr>
          <a:xfrm>
            <a:off x="7286644" y="3839502"/>
            <a:ext cx="500066" cy="121444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11</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Marcador de Posição de Conteúdo 1"/>
          <p:cNvSpPr>
            <a:spLocks noGrp="1"/>
          </p:cNvSpPr>
          <p:nvPr>
            <p:ph idx="1"/>
          </p:nvPr>
        </p:nvSpPr>
        <p:spPr>
          <a:xfrm>
            <a:off x="457200" y="1285860"/>
            <a:ext cx="8258204" cy="3429024"/>
          </a:xfrm>
        </p:spPr>
        <p:txBody>
          <a:bodyPr>
            <a:normAutofit/>
          </a:bodyPr>
          <a:lstStyle/>
          <a:p>
            <a:pPr marL="0">
              <a:buNone/>
            </a:pPr>
            <a:r>
              <a:rPr lang="pt-PT" sz="2400" b="1" dirty="0"/>
              <a:t>Fórmulas</a:t>
            </a:r>
          </a:p>
          <a:p>
            <a:pPr marL="0">
              <a:buNone/>
            </a:pPr>
            <a:r>
              <a:rPr lang="pt-PT" sz="2000" dirty="0"/>
              <a:t>As fórmulas no Excel têm como objectivo efectuar um (ou vários) conjuntos(s) de cálculos sobre os dados. Esses cálculos, que podem ser simples (como uma adição) ou complexos (como equações matemáticas) são inseridos numa célula, sendo visualizado apenas o seu resultado.</a:t>
            </a:r>
          </a:p>
          <a:p>
            <a:pPr marL="0">
              <a:buNone/>
            </a:pPr>
            <a:endParaRPr lang="pt-PT" sz="2000" dirty="0"/>
          </a:p>
          <a:p>
            <a:pPr marL="0">
              <a:buNone/>
            </a:pPr>
            <a:r>
              <a:rPr lang="pt-PT" sz="2000" dirty="0"/>
              <a:t>As fórmulas são iniciadas pelo sinal de “=” e os elementos mais usuais numa fórmula são operadores, endereços e valores constantes:</a:t>
            </a:r>
          </a:p>
          <a:p>
            <a:pPr marL="0">
              <a:buNone/>
            </a:pPr>
            <a:endParaRPr lang="pt-PT" sz="1800" dirty="0"/>
          </a:p>
          <a:p>
            <a:pPr marL="0">
              <a:buNone/>
            </a:pPr>
            <a:endParaRPr lang="pt-PT" sz="2400" dirty="0"/>
          </a:p>
          <a:p>
            <a:pPr marL="0">
              <a:buNone/>
            </a:pPr>
            <a:endParaRPr lang="pt-PT" sz="2400" dirty="0"/>
          </a:p>
        </p:txBody>
      </p:sp>
      <p:sp>
        <p:nvSpPr>
          <p:cNvPr id="7" name="CaixaDeTexto 6"/>
          <p:cNvSpPr txBox="1"/>
          <p:nvPr/>
        </p:nvSpPr>
        <p:spPr>
          <a:xfrm>
            <a:off x="2143108" y="0"/>
            <a:ext cx="5286412" cy="338554"/>
          </a:xfrm>
          <a:prstGeom prst="rect">
            <a:avLst/>
          </a:prstGeom>
          <a:noFill/>
        </p:spPr>
        <p:txBody>
          <a:bodyPr wrap="square" rtlCol="0">
            <a:spAutoFit/>
          </a:bodyPr>
          <a:lstStyle/>
          <a:p>
            <a:pPr algn="ctr"/>
            <a:r>
              <a:rPr lang="pt-PT" sz="1600" b="1" dirty="0"/>
              <a:t>Parte 3 </a:t>
            </a:r>
            <a:r>
              <a:rPr lang="pt-PT" sz="1600" dirty="0"/>
              <a:t>– Fórmulas e Funções</a:t>
            </a:r>
          </a:p>
        </p:txBody>
      </p:sp>
      <p:cxnSp>
        <p:nvCxnSpPr>
          <p:cNvPr id="9" name="Conexão recta unidireccional 8"/>
          <p:cNvCxnSpPr/>
          <p:nvPr/>
        </p:nvCxnSpPr>
        <p:spPr>
          <a:xfrm rot="16200000" flipH="1">
            <a:off x="3607587" y="5250669"/>
            <a:ext cx="428628" cy="7143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 name="Conexão recta unidireccional 10"/>
          <p:cNvCxnSpPr/>
          <p:nvPr/>
        </p:nvCxnSpPr>
        <p:spPr>
          <a:xfrm rot="5400000">
            <a:off x="2607455" y="5179231"/>
            <a:ext cx="857256" cy="64294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3" name="CaixaDeTexto 12"/>
          <p:cNvSpPr txBox="1"/>
          <p:nvPr/>
        </p:nvSpPr>
        <p:spPr>
          <a:xfrm>
            <a:off x="1785918" y="5988626"/>
            <a:ext cx="2357454" cy="369332"/>
          </a:xfrm>
          <a:prstGeom prst="rect">
            <a:avLst/>
          </a:prstGeom>
          <a:noFill/>
        </p:spPr>
        <p:txBody>
          <a:bodyPr wrap="square" rtlCol="0">
            <a:spAutoFit/>
          </a:bodyPr>
          <a:lstStyle/>
          <a:p>
            <a:r>
              <a:rPr lang="pt-PT" dirty="0"/>
              <a:t>Início de fórmula</a:t>
            </a:r>
          </a:p>
        </p:txBody>
      </p:sp>
      <p:sp>
        <p:nvSpPr>
          <p:cNvPr id="14" name="CaixaDeTexto 13"/>
          <p:cNvSpPr txBox="1"/>
          <p:nvPr/>
        </p:nvSpPr>
        <p:spPr>
          <a:xfrm>
            <a:off x="3286116" y="5488560"/>
            <a:ext cx="1214446" cy="369332"/>
          </a:xfrm>
          <a:prstGeom prst="rect">
            <a:avLst/>
          </a:prstGeom>
          <a:noFill/>
        </p:spPr>
        <p:txBody>
          <a:bodyPr wrap="square" rtlCol="0">
            <a:spAutoFit/>
          </a:bodyPr>
          <a:lstStyle/>
          <a:p>
            <a:r>
              <a:rPr lang="pt-PT" dirty="0"/>
              <a:t>Endereço</a:t>
            </a:r>
          </a:p>
        </p:txBody>
      </p:sp>
      <p:sp>
        <p:nvSpPr>
          <p:cNvPr id="17" name="CaixaDeTexto 16"/>
          <p:cNvSpPr txBox="1"/>
          <p:nvPr/>
        </p:nvSpPr>
        <p:spPr>
          <a:xfrm>
            <a:off x="3143240" y="4643446"/>
            <a:ext cx="2214578" cy="523220"/>
          </a:xfrm>
          <a:prstGeom prst="rect">
            <a:avLst/>
          </a:prstGeom>
          <a:noFill/>
        </p:spPr>
        <p:txBody>
          <a:bodyPr wrap="square" rtlCol="0">
            <a:spAutoFit/>
          </a:bodyPr>
          <a:lstStyle/>
          <a:p>
            <a:pPr marL="0" lvl="8"/>
            <a:r>
              <a:rPr lang="pt-PT" sz="2800" dirty="0"/>
              <a:t>= B5 * 11%</a:t>
            </a:r>
          </a:p>
        </p:txBody>
      </p:sp>
      <p:cxnSp>
        <p:nvCxnSpPr>
          <p:cNvPr id="23" name="Conexão recta unidireccional 22"/>
          <p:cNvCxnSpPr/>
          <p:nvPr/>
        </p:nvCxnSpPr>
        <p:spPr>
          <a:xfrm rot="16200000" flipH="1">
            <a:off x="4281874" y="5067700"/>
            <a:ext cx="898200" cy="82505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26" name="CaixaDeTexto 25"/>
          <p:cNvSpPr txBox="1"/>
          <p:nvPr/>
        </p:nvSpPr>
        <p:spPr>
          <a:xfrm>
            <a:off x="4555358" y="6089061"/>
            <a:ext cx="1302526" cy="369332"/>
          </a:xfrm>
          <a:prstGeom prst="rect">
            <a:avLst/>
          </a:prstGeom>
          <a:noFill/>
        </p:spPr>
        <p:txBody>
          <a:bodyPr wrap="square" rtlCol="0">
            <a:spAutoFit/>
          </a:bodyPr>
          <a:lstStyle/>
          <a:p>
            <a:r>
              <a:rPr lang="pt-PT" dirty="0"/>
              <a:t>Operador</a:t>
            </a:r>
          </a:p>
        </p:txBody>
      </p:sp>
      <p:cxnSp>
        <p:nvCxnSpPr>
          <p:cNvPr id="27" name="Conexão recta unidireccional 26"/>
          <p:cNvCxnSpPr/>
          <p:nvPr/>
        </p:nvCxnSpPr>
        <p:spPr>
          <a:xfrm>
            <a:off x="5143504" y="5072074"/>
            <a:ext cx="859401" cy="483221"/>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29" name="CaixaDeTexto 28"/>
          <p:cNvSpPr txBox="1"/>
          <p:nvPr/>
        </p:nvSpPr>
        <p:spPr>
          <a:xfrm>
            <a:off x="5929322" y="5643578"/>
            <a:ext cx="1571636" cy="369332"/>
          </a:xfrm>
          <a:prstGeom prst="rect">
            <a:avLst/>
          </a:prstGeom>
          <a:noFill/>
        </p:spPr>
        <p:txBody>
          <a:bodyPr wrap="square" rtlCol="0">
            <a:spAutoFit/>
          </a:bodyPr>
          <a:lstStyle/>
          <a:p>
            <a:r>
              <a:rPr lang="pt-PT" dirty="0"/>
              <a:t>Constante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12</a:t>
            </a:fld>
            <a:endParaRPr lang="pt-PT"/>
          </a:p>
        </p:txBody>
      </p:sp>
      <p:sp>
        <p:nvSpPr>
          <p:cNvPr id="5" name="Título 2"/>
          <p:cNvSpPr>
            <a:spLocks noGrp="1"/>
          </p:cNvSpPr>
          <p:nvPr>
            <p:ph type="title"/>
          </p:nvPr>
        </p:nvSpPr>
        <p:spPr>
          <a:xfrm>
            <a:off x="457200" y="71414"/>
            <a:ext cx="8229600" cy="1143000"/>
          </a:xfrm>
        </p:spPr>
        <p:txBody>
          <a:bodyPr/>
          <a:lstStyle/>
          <a:p>
            <a:r>
              <a:rPr lang="pt-PT" dirty="0"/>
              <a:t>Microsoft Excel</a:t>
            </a:r>
          </a:p>
        </p:txBody>
      </p:sp>
      <p:graphicFrame>
        <p:nvGraphicFramePr>
          <p:cNvPr id="6" name="Tabela 5"/>
          <p:cNvGraphicFramePr>
            <a:graphicFrameLocks noGrp="1"/>
          </p:cNvGraphicFramePr>
          <p:nvPr/>
        </p:nvGraphicFramePr>
        <p:xfrm>
          <a:off x="1833586" y="1778326"/>
          <a:ext cx="6096000" cy="2865120"/>
        </p:xfrm>
        <a:graphic>
          <a:graphicData uri="http://schemas.openxmlformats.org/drawingml/2006/table">
            <a:tbl>
              <a:tblPr firstRow="1" bandRow="1">
                <a:tableStyleId>{5C22544A-7EE6-4342-B048-85BDC9FD1C3A}</a:tableStyleId>
              </a:tblPr>
              <a:tblGrid>
                <a:gridCol w="2547934">
                  <a:extLst>
                    <a:ext uri="{9D8B030D-6E8A-4147-A177-3AD203B41FA5}">
                      <a16:colId xmlns:a16="http://schemas.microsoft.com/office/drawing/2014/main" val="20000"/>
                    </a:ext>
                  </a:extLst>
                </a:gridCol>
                <a:gridCol w="3548066">
                  <a:extLst>
                    <a:ext uri="{9D8B030D-6E8A-4147-A177-3AD203B41FA5}">
                      <a16:colId xmlns:a16="http://schemas.microsoft.com/office/drawing/2014/main" val="20001"/>
                    </a:ext>
                  </a:extLst>
                </a:gridCol>
              </a:tblGrid>
              <a:tr h="370840">
                <a:tc>
                  <a:txBody>
                    <a:bodyPr/>
                    <a:lstStyle/>
                    <a:p>
                      <a:r>
                        <a:rPr lang="pt-PT" dirty="0"/>
                        <a:t>Operador aritmético</a:t>
                      </a:r>
                    </a:p>
                  </a:txBody>
                  <a:tcPr/>
                </a:tc>
                <a:tc>
                  <a:txBody>
                    <a:bodyPr/>
                    <a:lstStyle/>
                    <a:p>
                      <a:r>
                        <a:rPr lang="pt-PT" dirty="0"/>
                        <a:t>Significado</a:t>
                      </a:r>
                    </a:p>
                  </a:txBody>
                  <a:tcPr/>
                </a:tc>
                <a:extLst>
                  <a:ext uri="{0D108BD9-81ED-4DB2-BD59-A6C34878D82A}">
                    <a16:rowId xmlns:a16="http://schemas.microsoft.com/office/drawing/2014/main" val="10000"/>
                  </a:ext>
                </a:extLst>
              </a:tr>
              <a:tr h="370840">
                <a:tc>
                  <a:txBody>
                    <a:bodyPr/>
                    <a:lstStyle/>
                    <a:p>
                      <a:pPr algn="ctr"/>
                      <a:r>
                        <a:rPr lang="pt-PT" dirty="0"/>
                        <a:t>+</a:t>
                      </a:r>
                    </a:p>
                  </a:txBody>
                  <a:tcPr anchor="ctr"/>
                </a:tc>
                <a:tc>
                  <a:txBody>
                    <a:bodyPr/>
                    <a:lstStyle/>
                    <a:p>
                      <a:r>
                        <a:rPr lang="pt-PT"/>
                        <a:t>Adição (3+3)</a:t>
                      </a:r>
                    </a:p>
                  </a:txBody>
                  <a:tcPr anchor="ctr"/>
                </a:tc>
                <a:extLst>
                  <a:ext uri="{0D108BD9-81ED-4DB2-BD59-A6C34878D82A}">
                    <a16:rowId xmlns:a16="http://schemas.microsoft.com/office/drawing/2014/main" val="10001"/>
                  </a:ext>
                </a:extLst>
              </a:tr>
              <a:tr h="370840">
                <a:tc>
                  <a:txBody>
                    <a:bodyPr/>
                    <a:lstStyle/>
                    <a:p>
                      <a:pPr algn="ctr"/>
                      <a:r>
                        <a:rPr lang="pt-PT" dirty="0"/>
                        <a:t>– </a:t>
                      </a:r>
                    </a:p>
                  </a:txBody>
                  <a:tcPr anchor="ctr"/>
                </a:tc>
                <a:tc>
                  <a:txBody>
                    <a:bodyPr/>
                    <a:lstStyle/>
                    <a:p>
                      <a:r>
                        <a:rPr lang="pt-PT" dirty="0"/>
                        <a:t>Subtracção (3–1)</a:t>
                      </a:r>
                      <a:br>
                        <a:rPr lang="pt-PT" dirty="0"/>
                      </a:br>
                      <a:r>
                        <a:rPr lang="pt-PT" dirty="0"/>
                        <a:t>Negação (–1)</a:t>
                      </a:r>
                    </a:p>
                  </a:txBody>
                  <a:tcPr anchor="ctr"/>
                </a:tc>
                <a:extLst>
                  <a:ext uri="{0D108BD9-81ED-4DB2-BD59-A6C34878D82A}">
                    <a16:rowId xmlns:a16="http://schemas.microsoft.com/office/drawing/2014/main" val="10002"/>
                  </a:ext>
                </a:extLst>
              </a:tr>
              <a:tr h="370840">
                <a:tc>
                  <a:txBody>
                    <a:bodyPr/>
                    <a:lstStyle/>
                    <a:p>
                      <a:pPr algn="ctr"/>
                      <a:r>
                        <a:rPr lang="pt-PT" dirty="0"/>
                        <a:t>*</a:t>
                      </a:r>
                    </a:p>
                  </a:txBody>
                  <a:tcPr anchor="ctr"/>
                </a:tc>
                <a:tc>
                  <a:txBody>
                    <a:bodyPr/>
                    <a:lstStyle/>
                    <a:p>
                      <a:r>
                        <a:rPr lang="pt-PT"/>
                        <a:t>Multiplicação (3*3)</a:t>
                      </a:r>
                    </a:p>
                  </a:txBody>
                  <a:tcPr anchor="ctr"/>
                </a:tc>
                <a:extLst>
                  <a:ext uri="{0D108BD9-81ED-4DB2-BD59-A6C34878D82A}">
                    <a16:rowId xmlns:a16="http://schemas.microsoft.com/office/drawing/2014/main" val="10003"/>
                  </a:ext>
                </a:extLst>
              </a:tr>
              <a:tr h="370840">
                <a:tc>
                  <a:txBody>
                    <a:bodyPr/>
                    <a:lstStyle/>
                    <a:p>
                      <a:pPr algn="ctr"/>
                      <a:r>
                        <a:rPr lang="pt-PT" dirty="0"/>
                        <a:t>/ </a:t>
                      </a:r>
                    </a:p>
                  </a:txBody>
                  <a:tcPr anchor="ctr"/>
                </a:tc>
                <a:tc>
                  <a:txBody>
                    <a:bodyPr/>
                    <a:lstStyle/>
                    <a:p>
                      <a:r>
                        <a:rPr lang="pt-PT"/>
                        <a:t>Divisão (3/3)</a:t>
                      </a:r>
                    </a:p>
                  </a:txBody>
                  <a:tcPr anchor="ctr"/>
                </a:tc>
                <a:extLst>
                  <a:ext uri="{0D108BD9-81ED-4DB2-BD59-A6C34878D82A}">
                    <a16:rowId xmlns:a16="http://schemas.microsoft.com/office/drawing/2014/main" val="10004"/>
                  </a:ext>
                </a:extLst>
              </a:tr>
              <a:tr h="370840">
                <a:tc>
                  <a:txBody>
                    <a:bodyPr/>
                    <a:lstStyle/>
                    <a:p>
                      <a:pPr algn="ctr"/>
                      <a:r>
                        <a:rPr lang="pt-PT" dirty="0"/>
                        <a:t>%</a:t>
                      </a:r>
                    </a:p>
                  </a:txBody>
                  <a:tcPr anchor="ctr"/>
                </a:tc>
                <a:tc>
                  <a:txBody>
                    <a:bodyPr/>
                    <a:lstStyle/>
                    <a:p>
                      <a:r>
                        <a:rPr lang="pt-PT" dirty="0"/>
                        <a:t>Percentagem (20%)</a:t>
                      </a:r>
                    </a:p>
                  </a:txBody>
                  <a:tcPr anchor="ctr"/>
                </a:tc>
                <a:extLst>
                  <a:ext uri="{0D108BD9-81ED-4DB2-BD59-A6C34878D82A}">
                    <a16:rowId xmlns:a16="http://schemas.microsoft.com/office/drawing/2014/main" val="10005"/>
                  </a:ext>
                </a:extLst>
              </a:tr>
              <a:tr h="370840">
                <a:tc>
                  <a:txBody>
                    <a:bodyPr/>
                    <a:lstStyle/>
                    <a:p>
                      <a:pPr algn="ctr"/>
                      <a:r>
                        <a:rPr lang="pt-PT" dirty="0"/>
                        <a:t>^</a:t>
                      </a:r>
                    </a:p>
                  </a:txBody>
                  <a:tcPr anchor="ctr"/>
                </a:tc>
                <a:tc>
                  <a:txBody>
                    <a:bodyPr/>
                    <a:lstStyle/>
                    <a:p>
                      <a:r>
                        <a:rPr lang="pt-PT" dirty="0"/>
                        <a:t>Exponencial (3^2)</a:t>
                      </a:r>
                    </a:p>
                  </a:txBody>
                  <a:tcPr anchor="ctr"/>
                </a:tc>
                <a:extLst>
                  <a:ext uri="{0D108BD9-81ED-4DB2-BD59-A6C34878D82A}">
                    <a16:rowId xmlns:a16="http://schemas.microsoft.com/office/drawing/2014/main" val="10006"/>
                  </a:ext>
                </a:extLst>
              </a:tr>
            </a:tbl>
          </a:graphicData>
        </a:graphic>
      </p:graphicFrame>
      <p:sp>
        <p:nvSpPr>
          <p:cNvPr id="7" name="CaixaDeTexto 6"/>
          <p:cNvSpPr txBox="1"/>
          <p:nvPr/>
        </p:nvSpPr>
        <p:spPr>
          <a:xfrm>
            <a:off x="1857356" y="1357298"/>
            <a:ext cx="3500462" cy="369332"/>
          </a:xfrm>
          <a:prstGeom prst="rect">
            <a:avLst/>
          </a:prstGeom>
          <a:noFill/>
        </p:spPr>
        <p:txBody>
          <a:bodyPr wrap="square" rtlCol="0">
            <a:spAutoFit/>
          </a:bodyPr>
          <a:lstStyle/>
          <a:p>
            <a:r>
              <a:rPr lang="pt-PT" b="1" dirty="0"/>
              <a:t>Operadores aritméticos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13</a:t>
            </a:fld>
            <a:endParaRPr lang="pt-PT"/>
          </a:p>
        </p:txBody>
      </p:sp>
      <p:sp>
        <p:nvSpPr>
          <p:cNvPr id="5" name="Título 2"/>
          <p:cNvSpPr>
            <a:spLocks noGrp="1"/>
          </p:cNvSpPr>
          <p:nvPr>
            <p:ph type="title"/>
          </p:nvPr>
        </p:nvSpPr>
        <p:spPr>
          <a:xfrm>
            <a:off x="457200" y="71414"/>
            <a:ext cx="8229600" cy="1143000"/>
          </a:xfrm>
        </p:spPr>
        <p:txBody>
          <a:bodyPr/>
          <a:lstStyle/>
          <a:p>
            <a:r>
              <a:rPr lang="pt-PT" dirty="0"/>
              <a:t>Microsoft Excel</a:t>
            </a:r>
          </a:p>
        </p:txBody>
      </p:sp>
      <p:graphicFrame>
        <p:nvGraphicFramePr>
          <p:cNvPr id="6" name="Tabela 5"/>
          <p:cNvGraphicFramePr>
            <a:graphicFrameLocks noGrp="1"/>
          </p:cNvGraphicFramePr>
          <p:nvPr>
            <p:extLst>
              <p:ext uri="{D42A27DB-BD31-4B8C-83A1-F6EECF244321}">
                <p14:modId xmlns:p14="http://schemas.microsoft.com/office/powerpoint/2010/main" val="3667954232"/>
              </p:ext>
            </p:extLst>
          </p:nvPr>
        </p:nvGraphicFramePr>
        <p:xfrm>
          <a:off x="1071538" y="1778326"/>
          <a:ext cx="7572428" cy="3134360"/>
        </p:xfrm>
        <a:graphic>
          <a:graphicData uri="http://schemas.openxmlformats.org/drawingml/2006/table">
            <a:tbl>
              <a:tblPr firstRow="1" bandRow="1">
                <a:tableStyleId>{5C22544A-7EE6-4342-B048-85BDC9FD1C3A}</a:tableStyleId>
              </a:tblPr>
              <a:tblGrid>
                <a:gridCol w="3165034">
                  <a:extLst>
                    <a:ext uri="{9D8B030D-6E8A-4147-A177-3AD203B41FA5}">
                      <a16:colId xmlns:a16="http://schemas.microsoft.com/office/drawing/2014/main" val="20000"/>
                    </a:ext>
                  </a:extLst>
                </a:gridCol>
                <a:gridCol w="4407394">
                  <a:extLst>
                    <a:ext uri="{9D8B030D-6E8A-4147-A177-3AD203B41FA5}">
                      <a16:colId xmlns:a16="http://schemas.microsoft.com/office/drawing/2014/main" val="20001"/>
                    </a:ext>
                  </a:extLst>
                </a:gridCol>
              </a:tblGrid>
              <a:tr h="370840">
                <a:tc>
                  <a:txBody>
                    <a:bodyPr/>
                    <a:lstStyle/>
                    <a:p>
                      <a:r>
                        <a:rPr lang="pt-PT" dirty="0"/>
                        <a:t>Operador de comparação</a:t>
                      </a:r>
                    </a:p>
                  </a:txBody>
                  <a:tcPr/>
                </a:tc>
                <a:tc>
                  <a:txBody>
                    <a:bodyPr/>
                    <a:lstStyle/>
                    <a:p>
                      <a:r>
                        <a:rPr lang="pt-PT" dirty="0"/>
                        <a:t>Significado</a:t>
                      </a:r>
                    </a:p>
                  </a:txBody>
                  <a:tcPr/>
                </a:tc>
                <a:extLst>
                  <a:ext uri="{0D108BD9-81ED-4DB2-BD59-A6C34878D82A}">
                    <a16:rowId xmlns:a16="http://schemas.microsoft.com/office/drawing/2014/main" val="10000"/>
                  </a:ext>
                </a:extLst>
              </a:tr>
              <a:tr h="370840">
                <a:tc>
                  <a:txBody>
                    <a:bodyPr/>
                    <a:lstStyle/>
                    <a:p>
                      <a:r>
                        <a:rPr lang="pt-PT"/>
                        <a:t>= (sinal de igual)</a:t>
                      </a:r>
                    </a:p>
                  </a:txBody>
                  <a:tcPr anchor="ctr"/>
                </a:tc>
                <a:tc>
                  <a:txBody>
                    <a:bodyPr/>
                    <a:lstStyle/>
                    <a:p>
                      <a:r>
                        <a:rPr lang="pt-PT"/>
                        <a:t>Igual a (A1=B1)</a:t>
                      </a:r>
                    </a:p>
                  </a:txBody>
                  <a:tcPr anchor="ctr"/>
                </a:tc>
                <a:extLst>
                  <a:ext uri="{0D108BD9-81ED-4DB2-BD59-A6C34878D82A}">
                    <a16:rowId xmlns:a16="http://schemas.microsoft.com/office/drawing/2014/main" val="10001"/>
                  </a:ext>
                </a:extLst>
              </a:tr>
              <a:tr h="370840">
                <a:tc>
                  <a:txBody>
                    <a:bodyPr/>
                    <a:lstStyle/>
                    <a:p>
                      <a:r>
                        <a:rPr lang="pt-PT" dirty="0"/>
                        <a:t>&gt; (sinal de maior que)</a:t>
                      </a:r>
                    </a:p>
                  </a:txBody>
                  <a:tcPr anchor="ctr"/>
                </a:tc>
                <a:tc>
                  <a:txBody>
                    <a:bodyPr/>
                    <a:lstStyle/>
                    <a:p>
                      <a:r>
                        <a:rPr lang="pt-PT" dirty="0"/>
                        <a:t>Maior que (A1&gt;B1)</a:t>
                      </a:r>
                    </a:p>
                  </a:txBody>
                  <a:tcPr anchor="ctr"/>
                </a:tc>
                <a:extLst>
                  <a:ext uri="{0D108BD9-81ED-4DB2-BD59-A6C34878D82A}">
                    <a16:rowId xmlns:a16="http://schemas.microsoft.com/office/drawing/2014/main" val="10002"/>
                  </a:ext>
                </a:extLst>
              </a:tr>
              <a:tr h="370840">
                <a:tc>
                  <a:txBody>
                    <a:bodyPr/>
                    <a:lstStyle/>
                    <a:p>
                      <a:r>
                        <a:rPr lang="pt-PT" dirty="0"/>
                        <a:t>&lt; (sinal de menor que)</a:t>
                      </a:r>
                    </a:p>
                  </a:txBody>
                  <a:tcPr anchor="ctr"/>
                </a:tc>
                <a:tc>
                  <a:txBody>
                    <a:bodyPr/>
                    <a:lstStyle/>
                    <a:p>
                      <a:r>
                        <a:rPr lang="pt-PT"/>
                        <a:t>Menor que (A1&lt;B1)</a:t>
                      </a:r>
                    </a:p>
                  </a:txBody>
                  <a:tcPr anchor="ctr"/>
                </a:tc>
                <a:extLst>
                  <a:ext uri="{0D108BD9-81ED-4DB2-BD59-A6C34878D82A}">
                    <a16:rowId xmlns:a16="http://schemas.microsoft.com/office/drawing/2014/main" val="10003"/>
                  </a:ext>
                </a:extLst>
              </a:tr>
              <a:tr h="370840">
                <a:tc>
                  <a:txBody>
                    <a:bodyPr/>
                    <a:lstStyle/>
                    <a:p>
                      <a:r>
                        <a:rPr lang="pt-PT" dirty="0"/>
                        <a:t>&gt;= (sinal de maior ou igual a)</a:t>
                      </a:r>
                    </a:p>
                  </a:txBody>
                  <a:tcPr anchor="ctr"/>
                </a:tc>
                <a:tc>
                  <a:txBody>
                    <a:bodyPr/>
                    <a:lstStyle/>
                    <a:p>
                      <a:r>
                        <a:rPr lang="pt-PT"/>
                        <a:t>Maior ou igual a (A1&gt;=B1)</a:t>
                      </a:r>
                    </a:p>
                  </a:txBody>
                  <a:tcPr anchor="ctr"/>
                </a:tc>
                <a:extLst>
                  <a:ext uri="{0D108BD9-81ED-4DB2-BD59-A6C34878D82A}">
                    <a16:rowId xmlns:a16="http://schemas.microsoft.com/office/drawing/2014/main" val="10004"/>
                  </a:ext>
                </a:extLst>
              </a:tr>
              <a:tr h="627529">
                <a:tc>
                  <a:txBody>
                    <a:bodyPr/>
                    <a:lstStyle/>
                    <a:p>
                      <a:r>
                        <a:rPr lang="pt-PT"/>
                        <a:t>&lt;= (sinal de menor ou igual a)</a:t>
                      </a:r>
                    </a:p>
                  </a:txBody>
                  <a:tcPr anchor="ctr"/>
                </a:tc>
                <a:tc>
                  <a:txBody>
                    <a:bodyPr/>
                    <a:lstStyle/>
                    <a:p>
                      <a:r>
                        <a:rPr lang="pt-PT"/>
                        <a:t>Menor ou igual a (A1&lt;=B1)</a:t>
                      </a:r>
                    </a:p>
                  </a:txBody>
                  <a:tcPr anchor="ctr"/>
                </a:tc>
                <a:extLst>
                  <a:ext uri="{0D108BD9-81ED-4DB2-BD59-A6C34878D82A}">
                    <a16:rowId xmlns:a16="http://schemas.microsoft.com/office/drawing/2014/main" val="10005"/>
                  </a:ext>
                </a:extLst>
              </a:tr>
              <a:tr h="370840">
                <a:tc>
                  <a:txBody>
                    <a:bodyPr/>
                    <a:lstStyle/>
                    <a:p>
                      <a:r>
                        <a:rPr lang="pt-PT"/>
                        <a:t>&lt;&gt; (sinal de diferente de)</a:t>
                      </a:r>
                    </a:p>
                  </a:txBody>
                  <a:tcPr anchor="ctr"/>
                </a:tc>
                <a:tc>
                  <a:txBody>
                    <a:bodyPr/>
                    <a:lstStyle/>
                    <a:p>
                      <a:r>
                        <a:rPr lang="pt-PT" dirty="0"/>
                        <a:t>Diferente de (A1&lt;&gt;B1)</a:t>
                      </a:r>
                    </a:p>
                  </a:txBody>
                  <a:tcPr anchor="ctr"/>
                </a:tc>
                <a:extLst>
                  <a:ext uri="{0D108BD9-81ED-4DB2-BD59-A6C34878D82A}">
                    <a16:rowId xmlns:a16="http://schemas.microsoft.com/office/drawing/2014/main" val="10006"/>
                  </a:ext>
                </a:extLst>
              </a:tr>
            </a:tbl>
          </a:graphicData>
        </a:graphic>
      </p:graphicFrame>
      <p:sp>
        <p:nvSpPr>
          <p:cNvPr id="7" name="CaixaDeTexto 6"/>
          <p:cNvSpPr txBox="1"/>
          <p:nvPr/>
        </p:nvSpPr>
        <p:spPr>
          <a:xfrm>
            <a:off x="1071538" y="1357298"/>
            <a:ext cx="3500462" cy="369332"/>
          </a:xfrm>
          <a:prstGeom prst="rect">
            <a:avLst/>
          </a:prstGeom>
          <a:noFill/>
        </p:spPr>
        <p:txBody>
          <a:bodyPr wrap="square" rtlCol="0">
            <a:spAutoFit/>
          </a:bodyPr>
          <a:lstStyle/>
          <a:p>
            <a:r>
              <a:rPr lang="pt-PT" b="1" dirty="0"/>
              <a:t>Operadores de comparação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14</a:t>
            </a:fld>
            <a:endParaRPr lang="pt-PT"/>
          </a:p>
        </p:txBody>
      </p:sp>
      <p:sp>
        <p:nvSpPr>
          <p:cNvPr id="5" name="Título 2"/>
          <p:cNvSpPr>
            <a:spLocks noGrp="1"/>
          </p:cNvSpPr>
          <p:nvPr>
            <p:ph type="title"/>
          </p:nvPr>
        </p:nvSpPr>
        <p:spPr>
          <a:xfrm>
            <a:off x="457200" y="71414"/>
            <a:ext cx="8229600" cy="1143000"/>
          </a:xfrm>
        </p:spPr>
        <p:txBody>
          <a:bodyPr/>
          <a:lstStyle/>
          <a:p>
            <a:r>
              <a:rPr lang="pt-PT" dirty="0"/>
              <a:t>Microsoft Excel</a:t>
            </a:r>
          </a:p>
        </p:txBody>
      </p:sp>
      <p:sp>
        <p:nvSpPr>
          <p:cNvPr id="6" name="CaixaDeTexto 5"/>
          <p:cNvSpPr txBox="1"/>
          <p:nvPr/>
        </p:nvSpPr>
        <p:spPr>
          <a:xfrm>
            <a:off x="1071538" y="1357298"/>
            <a:ext cx="3500462" cy="369332"/>
          </a:xfrm>
          <a:prstGeom prst="rect">
            <a:avLst/>
          </a:prstGeom>
          <a:noFill/>
        </p:spPr>
        <p:txBody>
          <a:bodyPr wrap="square" rtlCol="0">
            <a:spAutoFit/>
          </a:bodyPr>
          <a:lstStyle/>
          <a:p>
            <a:r>
              <a:rPr lang="pt-PT" b="1" dirty="0"/>
              <a:t>Operadores de referência</a:t>
            </a:r>
          </a:p>
        </p:txBody>
      </p:sp>
      <p:graphicFrame>
        <p:nvGraphicFramePr>
          <p:cNvPr id="7" name="Tabela 6"/>
          <p:cNvGraphicFramePr>
            <a:graphicFrameLocks noGrp="1"/>
          </p:cNvGraphicFramePr>
          <p:nvPr/>
        </p:nvGraphicFramePr>
        <p:xfrm>
          <a:off x="1071538" y="1778326"/>
          <a:ext cx="7572428" cy="2473960"/>
        </p:xfrm>
        <a:graphic>
          <a:graphicData uri="http://schemas.openxmlformats.org/drawingml/2006/table">
            <a:tbl>
              <a:tblPr firstRow="1" bandRow="1">
                <a:tableStyleId>{5C22544A-7EE6-4342-B048-85BDC9FD1C3A}</a:tableStyleId>
              </a:tblPr>
              <a:tblGrid>
                <a:gridCol w="3165034">
                  <a:extLst>
                    <a:ext uri="{9D8B030D-6E8A-4147-A177-3AD203B41FA5}">
                      <a16:colId xmlns:a16="http://schemas.microsoft.com/office/drawing/2014/main" val="20000"/>
                    </a:ext>
                  </a:extLst>
                </a:gridCol>
                <a:gridCol w="4407394">
                  <a:extLst>
                    <a:ext uri="{9D8B030D-6E8A-4147-A177-3AD203B41FA5}">
                      <a16:colId xmlns:a16="http://schemas.microsoft.com/office/drawing/2014/main" val="20001"/>
                    </a:ext>
                  </a:extLst>
                </a:gridCol>
              </a:tblGrid>
              <a:tr h="370840">
                <a:tc>
                  <a:txBody>
                    <a:bodyPr/>
                    <a:lstStyle/>
                    <a:p>
                      <a:r>
                        <a:rPr lang="pt-PT" dirty="0"/>
                        <a:t>Operador de referência</a:t>
                      </a:r>
                    </a:p>
                  </a:txBody>
                  <a:tcPr/>
                </a:tc>
                <a:tc>
                  <a:txBody>
                    <a:bodyPr/>
                    <a:lstStyle/>
                    <a:p>
                      <a:r>
                        <a:rPr lang="pt-PT" dirty="0"/>
                        <a:t>Significado</a:t>
                      </a:r>
                    </a:p>
                  </a:txBody>
                  <a:tcPr/>
                </a:tc>
                <a:extLst>
                  <a:ext uri="{0D108BD9-81ED-4DB2-BD59-A6C34878D82A}">
                    <a16:rowId xmlns:a16="http://schemas.microsoft.com/office/drawing/2014/main" val="10000"/>
                  </a:ext>
                </a:extLst>
              </a:tr>
              <a:tr h="370840">
                <a:tc>
                  <a:txBody>
                    <a:bodyPr/>
                    <a:lstStyle/>
                    <a:p>
                      <a:r>
                        <a:rPr lang="pt-PT" dirty="0"/>
                        <a:t>: (</a:t>
                      </a:r>
                      <a:r>
                        <a:rPr lang="pt-PT" dirty="0" err="1"/>
                        <a:t>dois-pontos</a:t>
                      </a:r>
                      <a:r>
                        <a:rPr lang="pt-PT" dirty="0"/>
                        <a:t>)</a:t>
                      </a:r>
                    </a:p>
                  </a:txBody>
                  <a:tcPr anchor="ctr"/>
                </a:tc>
                <a:tc>
                  <a:txBody>
                    <a:bodyPr/>
                    <a:lstStyle/>
                    <a:p>
                      <a:r>
                        <a:rPr lang="pt-PT" dirty="0"/>
                        <a:t>Operador de intervalo, que produz uma referência para todas as células entre duas referências, incluindo as duas referências (B5:B15)</a:t>
                      </a:r>
                    </a:p>
                  </a:txBody>
                  <a:tcPr anchor="ctr"/>
                </a:tc>
                <a:extLst>
                  <a:ext uri="{0D108BD9-81ED-4DB2-BD59-A6C34878D82A}">
                    <a16:rowId xmlns:a16="http://schemas.microsoft.com/office/drawing/2014/main" val="10001"/>
                  </a:ext>
                </a:extLst>
              </a:tr>
              <a:tr h="370840">
                <a:tc>
                  <a:txBody>
                    <a:bodyPr/>
                    <a:lstStyle/>
                    <a:p>
                      <a:r>
                        <a:rPr lang="pt-PT"/>
                        <a:t>, (vírgula)</a:t>
                      </a:r>
                    </a:p>
                  </a:txBody>
                  <a:tcPr anchor="ctr"/>
                </a:tc>
                <a:tc>
                  <a:txBody>
                    <a:bodyPr/>
                    <a:lstStyle/>
                    <a:p>
                      <a:r>
                        <a:rPr lang="pt-PT" dirty="0"/>
                        <a:t>Operador de união, que combina diversas referências numa referência (SOMA(B5:B15,D5:D15))</a:t>
                      </a:r>
                    </a:p>
                  </a:txBody>
                  <a:tcPr anchor="ctr"/>
                </a:tc>
                <a:extLst>
                  <a:ext uri="{0D108BD9-81ED-4DB2-BD59-A6C34878D82A}">
                    <a16:rowId xmlns:a16="http://schemas.microsoft.com/office/drawing/2014/main" val="10002"/>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15</a:t>
            </a:fld>
            <a:endParaRPr lang="pt-PT"/>
          </a:p>
        </p:txBody>
      </p:sp>
      <p:pic>
        <p:nvPicPr>
          <p:cNvPr id="5" name="Imagem 4" descr="teste1.jpg"/>
          <p:cNvPicPr>
            <a:picLocks noChangeAspect="1"/>
          </p:cNvPicPr>
          <p:nvPr/>
        </p:nvPicPr>
        <p:blipFill>
          <a:blip r:embed="rId2" cstate="print"/>
          <a:stretch>
            <a:fillRect/>
          </a:stretch>
        </p:blipFill>
        <p:spPr>
          <a:xfrm>
            <a:off x="527796" y="927778"/>
            <a:ext cx="8318558" cy="5637972"/>
          </a:xfrm>
          <a:prstGeom prst="rect">
            <a:avLst/>
          </a:prstGeom>
        </p:spPr>
      </p:pic>
      <p:sp>
        <p:nvSpPr>
          <p:cNvPr id="2" name="CaixaDeTexto 1">
            <a:extLst>
              <a:ext uri="{FF2B5EF4-FFF2-40B4-BE49-F238E27FC236}">
                <a16:creationId xmlns:a16="http://schemas.microsoft.com/office/drawing/2014/main" id="{B4A1065B-EE20-4AA6-8B3B-9EC13C599C13}"/>
              </a:ext>
            </a:extLst>
          </p:cNvPr>
          <p:cNvSpPr txBox="1"/>
          <p:nvPr/>
        </p:nvSpPr>
        <p:spPr>
          <a:xfrm>
            <a:off x="1475656" y="332656"/>
            <a:ext cx="5760640" cy="369332"/>
          </a:xfrm>
          <a:prstGeom prst="rect">
            <a:avLst/>
          </a:prstGeom>
          <a:noFill/>
        </p:spPr>
        <p:txBody>
          <a:bodyPr wrap="square" rtlCol="0">
            <a:spAutoFit/>
          </a:bodyPr>
          <a:lstStyle/>
          <a:p>
            <a:pPr algn="ctr"/>
            <a:r>
              <a:rPr lang="pt-PT" b="1" dirty="0"/>
              <a:t>Ficha 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e Conteúdo 1"/>
          <p:cNvSpPr>
            <a:spLocks noGrp="1"/>
          </p:cNvSpPr>
          <p:nvPr>
            <p:ph idx="1"/>
          </p:nvPr>
        </p:nvSpPr>
        <p:spPr/>
        <p:txBody>
          <a:bodyPr/>
          <a:lstStyle/>
          <a:p>
            <a:pPr marL="0">
              <a:buNone/>
            </a:pPr>
            <a:r>
              <a:rPr lang="pt-PT" b="1" dirty="0"/>
              <a:t>Preenchimento Automático de Células</a:t>
            </a:r>
          </a:p>
          <a:p>
            <a:pPr marL="0">
              <a:buNone/>
            </a:pPr>
            <a:r>
              <a:rPr lang="pt-PT" dirty="0"/>
              <a:t>Ao digitar as primeiras letras, de uma introdução já realizada na mesma coluna, é feito o preenchimento automático da célula.</a:t>
            </a:r>
          </a:p>
          <a:p>
            <a:pPr marL="0">
              <a:buNone/>
            </a:pPr>
            <a:endParaRPr lang="pt-PT" dirty="0"/>
          </a:p>
          <a:p>
            <a:pPr marL="0">
              <a:buNone/>
            </a:pPr>
            <a:r>
              <a:rPr lang="pt-PT" b="1" dirty="0"/>
              <a:t>Edição da célula</a:t>
            </a:r>
          </a:p>
          <a:p>
            <a:pPr marL="0">
              <a:buNone/>
            </a:pPr>
            <a:r>
              <a:rPr lang="pt-PT" dirty="0"/>
              <a:t>Para alterar o conteúdo de uma célula, posicionar o cursor na célula e pressionar a tecla F2.</a:t>
            </a:r>
          </a:p>
          <a:p>
            <a:endParaRPr lang="pt-PT" dirty="0"/>
          </a:p>
        </p:txBody>
      </p:sp>
      <p:sp>
        <p:nvSpPr>
          <p:cNvPr id="3" name="Título 2"/>
          <p:cNvSpPr>
            <a:spLocks noGrp="1"/>
          </p:cNvSpPr>
          <p:nvPr>
            <p:ph type="title"/>
          </p:nvPr>
        </p:nvSpPr>
        <p:spPr/>
        <p:txBody>
          <a:bodyPr/>
          <a:lstStyle/>
          <a:p>
            <a:r>
              <a:rPr lang="pt-PT" dirty="0"/>
              <a:t>Microsoft Excel</a:t>
            </a:r>
          </a:p>
        </p:txBody>
      </p:sp>
      <p:sp>
        <p:nvSpPr>
          <p:cNvPr id="4" name="Marcador de Posição do Número do Diapositivo 3"/>
          <p:cNvSpPr>
            <a:spLocks noGrp="1"/>
          </p:cNvSpPr>
          <p:nvPr>
            <p:ph type="sldNum" sz="quarter" idx="12"/>
          </p:nvPr>
        </p:nvSpPr>
        <p:spPr/>
        <p:txBody>
          <a:bodyPr/>
          <a:lstStyle/>
          <a:p>
            <a:fld id="{622E794C-7879-43F9-B17B-3C959761574C}" type="slidenum">
              <a:rPr lang="pt-PT" smtClean="0"/>
              <a:pPr/>
              <a:t>2</a:t>
            </a:fld>
            <a:endParaRPr lang="pt-PT"/>
          </a:p>
        </p:txBody>
      </p:sp>
      <p:sp>
        <p:nvSpPr>
          <p:cNvPr id="5" name="CaixaDeTexto 4"/>
          <p:cNvSpPr txBox="1"/>
          <p:nvPr/>
        </p:nvSpPr>
        <p:spPr>
          <a:xfrm>
            <a:off x="2143108" y="0"/>
            <a:ext cx="5286412" cy="338554"/>
          </a:xfrm>
          <a:prstGeom prst="rect">
            <a:avLst/>
          </a:prstGeom>
          <a:noFill/>
        </p:spPr>
        <p:txBody>
          <a:bodyPr wrap="square" rtlCol="0">
            <a:spAutoFit/>
          </a:bodyPr>
          <a:lstStyle/>
          <a:p>
            <a:pPr algn="ctr"/>
            <a:r>
              <a:rPr lang="pt-PT" sz="1600" b="1" dirty="0"/>
              <a:t>Parte 1 </a:t>
            </a:r>
            <a:r>
              <a:rPr lang="pt-PT" sz="1600" dirty="0"/>
              <a:t>– Edição e formatação de dados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3</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Marcador de Posição de Conteúdo 1"/>
          <p:cNvSpPr>
            <a:spLocks noGrp="1"/>
          </p:cNvSpPr>
          <p:nvPr>
            <p:ph idx="1"/>
          </p:nvPr>
        </p:nvSpPr>
        <p:spPr>
          <a:xfrm>
            <a:off x="285720" y="1481328"/>
            <a:ext cx="5186370" cy="4525963"/>
          </a:xfrm>
        </p:spPr>
        <p:txBody>
          <a:bodyPr>
            <a:normAutofit fontScale="92500" lnSpcReduction="10000"/>
          </a:bodyPr>
          <a:lstStyle/>
          <a:p>
            <a:pPr marL="0">
              <a:buNone/>
            </a:pPr>
            <a:r>
              <a:rPr lang="pt-PT" b="1" dirty="0"/>
              <a:t>Redimensionar as colunas e linhas</a:t>
            </a:r>
          </a:p>
          <a:p>
            <a:pPr marL="0">
              <a:buNone/>
            </a:pPr>
            <a:r>
              <a:rPr lang="pt-PT" sz="2400" dirty="0"/>
              <a:t>Quando verificas que a informação ultrapassa a largura da coluna é necessário alterar o seu tamanho.</a:t>
            </a:r>
          </a:p>
          <a:p>
            <a:pPr marL="0">
              <a:buNone/>
            </a:pPr>
            <a:r>
              <a:rPr lang="pt-PT" sz="2400" dirty="0"/>
              <a:t>Ajuda: Posiciona o cursor entre as colunas A e B e arraste os limites da coluna.</a:t>
            </a:r>
          </a:p>
          <a:p>
            <a:pPr marL="0">
              <a:buNone/>
            </a:pPr>
            <a:endParaRPr lang="pt-PT" sz="2400" dirty="0"/>
          </a:p>
          <a:p>
            <a:pPr marL="0">
              <a:buNone/>
            </a:pPr>
            <a:r>
              <a:rPr lang="pt-PT" sz="2400" dirty="0"/>
              <a:t>Outra opção para formatar a altura da linha/largura das colunas é aceder ao separador </a:t>
            </a:r>
            <a:r>
              <a:rPr lang="pt-PT" sz="2400" b="1" dirty="0"/>
              <a:t>Página Inicial</a:t>
            </a:r>
            <a:r>
              <a:rPr lang="pt-PT" sz="2400" dirty="0"/>
              <a:t>– opção </a:t>
            </a:r>
            <a:r>
              <a:rPr lang="pt-PT" sz="2400" b="1" dirty="0"/>
              <a:t>Formatar.</a:t>
            </a:r>
          </a:p>
        </p:txBody>
      </p:sp>
      <p:pic>
        <p:nvPicPr>
          <p:cNvPr id="1026" name="Picture 2"/>
          <p:cNvPicPr>
            <a:picLocks noChangeAspect="1" noChangeArrowheads="1"/>
          </p:cNvPicPr>
          <p:nvPr/>
        </p:nvPicPr>
        <p:blipFill>
          <a:blip r:embed="rId2" cstate="print"/>
          <a:srcRect/>
          <a:stretch>
            <a:fillRect/>
          </a:stretch>
        </p:blipFill>
        <p:spPr bwMode="auto">
          <a:xfrm>
            <a:off x="5572132" y="1428736"/>
            <a:ext cx="3324850" cy="4357718"/>
          </a:xfrm>
          <a:prstGeom prst="rect">
            <a:avLst/>
          </a:prstGeom>
          <a:noFill/>
          <a:ln w="9525">
            <a:noFill/>
            <a:miter lim="800000"/>
            <a:headEnd/>
            <a:tailEnd/>
          </a:ln>
        </p:spPr>
      </p:pic>
      <p:sp>
        <p:nvSpPr>
          <p:cNvPr id="9" name="Oval 8"/>
          <p:cNvSpPr/>
          <p:nvPr/>
        </p:nvSpPr>
        <p:spPr>
          <a:xfrm>
            <a:off x="6000760" y="2285992"/>
            <a:ext cx="1285884" cy="4286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0" name="Oval 9"/>
          <p:cNvSpPr/>
          <p:nvPr/>
        </p:nvSpPr>
        <p:spPr>
          <a:xfrm>
            <a:off x="6142427" y="2710995"/>
            <a:ext cx="1285884" cy="4286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8" name="CaixaDeTexto 7"/>
          <p:cNvSpPr txBox="1"/>
          <p:nvPr/>
        </p:nvSpPr>
        <p:spPr>
          <a:xfrm>
            <a:off x="2143108" y="0"/>
            <a:ext cx="5286412" cy="338554"/>
          </a:xfrm>
          <a:prstGeom prst="rect">
            <a:avLst/>
          </a:prstGeom>
          <a:noFill/>
        </p:spPr>
        <p:txBody>
          <a:bodyPr wrap="square" rtlCol="0">
            <a:spAutoFit/>
          </a:bodyPr>
          <a:lstStyle/>
          <a:p>
            <a:pPr algn="ctr"/>
            <a:r>
              <a:rPr lang="pt-PT" sz="1600" b="1" dirty="0"/>
              <a:t>Parte 1 </a:t>
            </a:r>
            <a:r>
              <a:rPr lang="pt-PT" sz="1600" dirty="0"/>
              <a:t>– Edição e formatação de dados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4</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Marcador de Posição de Conteúdo 1"/>
          <p:cNvSpPr>
            <a:spLocks noGrp="1"/>
          </p:cNvSpPr>
          <p:nvPr>
            <p:ph idx="1"/>
          </p:nvPr>
        </p:nvSpPr>
        <p:spPr>
          <a:xfrm>
            <a:off x="457200" y="1481328"/>
            <a:ext cx="8229600" cy="4525963"/>
          </a:xfrm>
        </p:spPr>
        <p:txBody>
          <a:bodyPr/>
          <a:lstStyle/>
          <a:p>
            <a:pPr marL="0">
              <a:buNone/>
            </a:pPr>
            <a:r>
              <a:rPr lang="pt-PT" b="1" dirty="0"/>
              <a:t>Inserir colunas</a:t>
            </a:r>
          </a:p>
          <a:p>
            <a:pPr marL="0">
              <a:buNone/>
            </a:pPr>
            <a:r>
              <a:rPr lang="pt-PT" dirty="0"/>
              <a:t>Para inserir uma coluna posicione o cursor na coluna da esquerda da qual pretende inserir.</a:t>
            </a:r>
          </a:p>
          <a:p>
            <a:pPr marL="0">
              <a:buNone/>
            </a:pPr>
            <a:endParaRPr lang="pt-PT" dirty="0"/>
          </a:p>
          <a:p>
            <a:pPr marL="0">
              <a:buNone/>
            </a:pPr>
            <a:r>
              <a:rPr lang="pt-PT" b="1" dirty="0"/>
              <a:t>Inserir linhas</a:t>
            </a:r>
          </a:p>
          <a:p>
            <a:pPr marL="0">
              <a:buNone/>
            </a:pPr>
            <a:r>
              <a:rPr lang="pt-PT" dirty="0"/>
              <a:t>Para inserir uma linha posicione o cursor na linha acima da qual pretende inserir.</a:t>
            </a:r>
          </a:p>
          <a:p>
            <a:pPr marL="0">
              <a:buNone/>
            </a:pPr>
            <a:endParaRPr lang="pt-PT" dirty="0"/>
          </a:p>
          <a:p>
            <a:pPr>
              <a:buNone/>
            </a:pPr>
            <a:endParaRPr lang="pt-PT" dirty="0"/>
          </a:p>
        </p:txBody>
      </p:sp>
      <p:sp>
        <p:nvSpPr>
          <p:cNvPr id="7" name="CaixaDeTexto 6"/>
          <p:cNvSpPr txBox="1"/>
          <p:nvPr/>
        </p:nvSpPr>
        <p:spPr>
          <a:xfrm>
            <a:off x="2143108" y="0"/>
            <a:ext cx="5286412" cy="338554"/>
          </a:xfrm>
          <a:prstGeom prst="rect">
            <a:avLst/>
          </a:prstGeom>
          <a:noFill/>
        </p:spPr>
        <p:txBody>
          <a:bodyPr wrap="square" rtlCol="0">
            <a:spAutoFit/>
          </a:bodyPr>
          <a:lstStyle/>
          <a:p>
            <a:pPr algn="ctr"/>
            <a:r>
              <a:rPr lang="pt-PT" sz="1600" b="1" dirty="0"/>
              <a:t>Parte 1 </a:t>
            </a:r>
            <a:r>
              <a:rPr lang="pt-PT" sz="1600" dirty="0"/>
              <a:t>– Edição e formatação de dados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5</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Marcador de Posição de Conteúdo 1"/>
          <p:cNvSpPr>
            <a:spLocks noGrp="1"/>
          </p:cNvSpPr>
          <p:nvPr>
            <p:ph idx="1"/>
          </p:nvPr>
        </p:nvSpPr>
        <p:spPr>
          <a:xfrm>
            <a:off x="457200" y="1481328"/>
            <a:ext cx="5472122" cy="4525963"/>
          </a:xfrm>
        </p:spPr>
        <p:txBody>
          <a:bodyPr>
            <a:normAutofit lnSpcReduction="10000"/>
          </a:bodyPr>
          <a:lstStyle/>
          <a:p>
            <a:pPr marL="0">
              <a:buNone/>
            </a:pPr>
            <a:r>
              <a:rPr lang="pt-PT" sz="2400" b="1" dirty="0"/>
              <a:t>Apagar colunas e linhas</a:t>
            </a:r>
          </a:p>
          <a:p>
            <a:pPr marL="0">
              <a:buNone/>
            </a:pPr>
            <a:r>
              <a:rPr lang="pt-PT" sz="2400" dirty="0"/>
              <a:t>Seleccionar a(s) coluna(s) ou linha(s) que se pretende apagar e escolher a opção </a:t>
            </a:r>
            <a:r>
              <a:rPr lang="pt-PT" sz="2400" b="1" dirty="0"/>
              <a:t>Eliminar</a:t>
            </a:r>
            <a:r>
              <a:rPr lang="pt-PT" sz="2400" dirty="0"/>
              <a:t> do separador Base.</a:t>
            </a:r>
          </a:p>
          <a:p>
            <a:pPr marL="0">
              <a:buNone/>
            </a:pPr>
            <a:endParaRPr lang="pt-PT" dirty="0"/>
          </a:p>
          <a:p>
            <a:pPr marL="0">
              <a:buNone/>
            </a:pPr>
            <a:r>
              <a:rPr lang="pt-PT" sz="2400" b="1" dirty="0"/>
              <a:t>Apagar conteúdo de uma célula</a:t>
            </a:r>
          </a:p>
          <a:p>
            <a:pPr marL="0">
              <a:buNone/>
            </a:pPr>
            <a:r>
              <a:rPr lang="pt-PT" sz="2400" dirty="0"/>
              <a:t>Uma vez seleccionadas as células basta premir </a:t>
            </a:r>
            <a:r>
              <a:rPr lang="pt-PT" sz="2400" b="1" dirty="0" err="1"/>
              <a:t>Delete</a:t>
            </a:r>
            <a:r>
              <a:rPr lang="pt-PT" sz="2400" dirty="0"/>
              <a:t>. Pode também utilizar a opção </a:t>
            </a:r>
            <a:r>
              <a:rPr lang="pt-PT" sz="2400" b="1" dirty="0"/>
              <a:t>Limpar Conteúdo </a:t>
            </a:r>
            <a:r>
              <a:rPr lang="pt-PT" sz="2400" dirty="0"/>
              <a:t>presente na opção </a:t>
            </a:r>
            <a:r>
              <a:rPr lang="pt-PT" sz="2400" b="1" dirty="0"/>
              <a:t>Limpar</a:t>
            </a:r>
            <a:r>
              <a:rPr lang="pt-PT" sz="2400" dirty="0"/>
              <a:t> (separador Base)</a:t>
            </a:r>
          </a:p>
        </p:txBody>
      </p:sp>
      <p:pic>
        <p:nvPicPr>
          <p:cNvPr id="2050" name="Picture 2"/>
          <p:cNvPicPr>
            <a:picLocks noChangeAspect="1" noChangeArrowheads="1"/>
          </p:cNvPicPr>
          <p:nvPr/>
        </p:nvPicPr>
        <p:blipFill>
          <a:blip r:embed="rId2" cstate="print"/>
          <a:srcRect/>
          <a:stretch>
            <a:fillRect/>
          </a:stretch>
        </p:blipFill>
        <p:spPr bwMode="auto">
          <a:xfrm>
            <a:off x="5929322" y="1285860"/>
            <a:ext cx="3073400" cy="21717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6500826" y="3786190"/>
            <a:ext cx="2120900" cy="2044700"/>
          </a:xfrm>
          <a:prstGeom prst="rect">
            <a:avLst/>
          </a:prstGeom>
          <a:noFill/>
          <a:ln w="9525">
            <a:noFill/>
            <a:miter lim="800000"/>
            <a:headEnd/>
            <a:tailEnd/>
          </a:ln>
        </p:spPr>
      </p:pic>
      <p:sp>
        <p:nvSpPr>
          <p:cNvPr id="7" name="CaixaDeTexto 6"/>
          <p:cNvSpPr txBox="1"/>
          <p:nvPr/>
        </p:nvSpPr>
        <p:spPr>
          <a:xfrm>
            <a:off x="2143108" y="0"/>
            <a:ext cx="5286412" cy="338554"/>
          </a:xfrm>
          <a:prstGeom prst="rect">
            <a:avLst/>
          </a:prstGeom>
          <a:noFill/>
        </p:spPr>
        <p:txBody>
          <a:bodyPr wrap="square" rtlCol="0">
            <a:spAutoFit/>
          </a:bodyPr>
          <a:lstStyle/>
          <a:p>
            <a:pPr algn="ctr"/>
            <a:r>
              <a:rPr lang="pt-PT" sz="1600" b="1" dirty="0"/>
              <a:t>Parte 1 </a:t>
            </a:r>
            <a:r>
              <a:rPr lang="pt-PT" sz="1600" dirty="0"/>
              <a:t>– Edição e formatação de dados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6</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Marcador de Posição de Conteúdo 1"/>
          <p:cNvSpPr>
            <a:spLocks noGrp="1"/>
          </p:cNvSpPr>
          <p:nvPr>
            <p:ph idx="1"/>
          </p:nvPr>
        </p:nvSpPr>
        <p:spPr>
          <a:xfrm>
            <a:off x="457200" y="1481328"/>
            <a:ext cx="4829180" cy="4525963"/>
          </a:xfrm>
        </p:spPr>
        <p:txBody>
          <a:bodyPr>
            <a:normAutofit lnSpcReduction="10000"/>
          </a:bodyPr>
          <a:lstStyle/>
          <a:p>
            <a:pPr marL="0">
              <a:buNone/>
            </a:pPr>
            <a:r>
              <a:rPr lang="pt-PT" sz="2400" b="1" dirty="0"/>
              <a:t>Preenchimento automático</a:t>
            </a:r>
            <a:endParaRPr lang="pt-PT" sz="2400" dirty="0"/>
          </a:p>
          <a:p>
            <a:pPr marL="201168" indent="-457200">
              <a:buAutoNum type="arabicPeriod"/>
            </a:pPr>
            <a:r>
              <a:rPr lang="pt-PT" sz="2400" dirty="0"/>
              <a:t>Posicionar o apontador do rato (</a:t>
            </a:r>
            <a:r>
              <a:rPr lang="pt-PT" sz="2400" b="1" dirty="0"/>
              <a:t>+</a:t>
            </a:r>
            <a:r>
              <a:rPr lang="pt-PT" sz="2400" dirty="0"/>
              <a:t>) no canto inferior direito das células seleccionadas.</a:t>
            </a:r>
          </a:p>
          <a:p>
            <a:pPr marL="201168" indent="-457200">
              <a:buAutoNum type="arabicPeriod"/>
            </a:pPr>
            <a:r>
              <a:rPr lang="pt-PT" sz="2400" dirty="0"/>
              <a:t>Arrastar até abranger toda a área para onde se pretende copiar.</a:t>
            </a:r>
          </a:p>
          <a:p>
            <a:pPr marL="201168" indent="-457200">
              <a:buAutoNum type="arabicPeriod"/>
            </a:pPr>
            <a:r>
              <a:rPr lang="pt-PT" sz="2400" dirty="0"/>
              <a:t>Ao deixar de arrastar surge um botão no canto inferior direito que lhe permite alterar as definições de cópia.</a:t>
            </a:r>
          </a:p>
          <a:p>
            <a:pPr marL="0">
              <a:buNone/>
            </a:pPr>
            <a:endParaRPr lang="pt-PT" sz="2400" dirty="0"/>
          </a:p>
        </p:txBody>
      </p:sp>
      <p:pic>
        <p:nvPicPr>
          <p:cNvPr id="3075" name="Picture 3"/>
          <p:cNvPicPr>
            <a:picLocks noChangeAspect="1" noChangeArrowheads="1"/>
          </p:cNvPicPr>
          <p:nvPr/>
        </p:nvPicPr>
        <p:blipFill>
          <a:blip r:embed="rId2" cstate="print"/>
          <a:srcRect/>
          <a:stretch>
            <a:fillRect/>
          </a:stretch>
        </p:blipFill>
        <p:spPr bwMode="auto">
          <a:xfrm>
            <a:off x="5397360" y="1571612"/>
            <a:ext cx="3746640" cy="3214710"/>
          </a:xfrm>
          <a:prstGeom prst="rect">
            <a:avLst/>
          </a:prstGeom>
          <a:noFill/>
          <a:ln w="9525">
            <a:noFill/>
            <a:miter lim="800000"/>
            <a:headEnd/>
            <a:tailEnd/>
          </a:ln>
        </p:spPr>
      </p:pic>
      <p:sp>
        <p:nvSpPr>
          <p:cNvPr id="7" name="CaixaDeTexto 6"/>
          <p:cNvSpPr txBox="1"/>
          <p:nvPr/>
        </p:nvSpPr>
        <p:spPr>
          <a:xfrm>
            <a:off x="2143108" y="0"/>
            <a:ext cx="5286412" cy="338554"/>
          </a:xfrm>
          <a:prstGeom prst="rect">
            <a:avLst/>
          </a:prstGeom>
          <a:noFill/>
        </p:spPr>
        <p:txBody>
          <a:bodyPr wrap="square" rtlCol="0">
            <a:spAutoFit/>
          </a:bodyPr>
          <a:lstStyle/>
          <a:p>
            <a:pPr algn="ctr"/>
            <a:r>
              <a:rPr lang="pt-PT" sz="1600" b="1" dirty="0"/>
              <a:t>Parte 1 </a:t>
            </a:r>
            <a:r>
              <a:rPr lang="pt-PT" sz="1600" dirty="0"/>
              <a:t>– Edição e formatação de dados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7</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Marcador de Posição de Conteúdo 1"/>
          <p:cNvSpPr>
            <a:spLocks noGrp="1"/>
          </p:cNvSpPr>
          <p:nvPr>
            <p:ph idx="1"/>
          </p:nvPr>
        </p:nvSpPr>
        <p:spPr>
          <a:xfrm>
            <a:off x="457200" y="1481328"/>
            <a:ext cx="5114932" cy="4525963"/>
          </a:xfrm>
        </p:spPr>
        <p:txBody>
          <a:bodyPr>
            <a:normAutofit/>
          </a:bodyPr>
          <a:lstStyle/>
          <a:p>
            <a:pPr marL="0">
              <a:buNone/>
            </a:pPr>
            <a:r>
              <a:rPr lang="pt-PT" sz="2400" b="1" dirty="0"/>
              <a:t>Unir e centrar</a:t>
            </a:r>
            <a:endParaRPr lang="pt-PT" sz="2400" dirty="0"/>
          </a:p>
          <a:p>
            <a:pPr marL="0"/>
            <a:r>
              <a:rPr lang="pt-PT" sz="2400" dirty="0"/>
              <a:t>Seleccionar as células a unir e escolher a opção do separador </a:t>
            </a:r>
            <a:r>
              <a:rPr lang="pt-PT" sz="2400" b="1" dirty="0"/>
              <a:t>Base – Unir e Centrar.</a:t>
            </a:r>
          </a:p>
          <a:p>
            <a:pPr marL="0"/>
            <a:endParaRPr lang="pt-PT" sz="2400" b="1" dirty="0"/>
          </a:p>
          <a:p>
            <a:pPr marL="0"/>
            <a:endParaRPr lang="pt-PT" sz="2400" b="1" dirty="0"/>
          </a:p>
          <a:p>
            <a:pPr marL="0"/>
            <a:r>
              <a:rPr lang="pt-PT" sz="2400" b="1" dirty="0"/>
              <a:t>Orientação do texto</a:t>
            </a:r>
          </a:p>
          <a:p>
            <a:pPr marL="0">
              <a:buNone/>
            </a:pPr>
            <a:r>
              <a:rPr lang="pt-PT" sz="2400" dirty="0"/>
              <a:t>O Excel permite fazer a rotação do texto dentro das células no ângulo que quiser.</a:t>
            </a:r>
          </a:p>
        </p:txBody>
      </p:sp>
      <p:pic>
        <p:nvPicPr>
          <p:cNvPr id="4099" name="Picture 3"/>
          <p:cNvPicPr>
            <a:picLocks noChangeAspect="1" noChangeArrowheads="1"/>
          </p:cNvPicPr>
          <p:nvPr/>
        </p:nvPicPr>
        <p:blipFill>
          <a:blip r:embed="rId2" cstate="print"/>
          <a:srcRect/>
          <a:stretch>
            <a:fillRect/>
          </a:stretch>
        </p:blipFill>
        <p:spPr bwMode="auto">
          <a:xfrm>
            <a:off x="5643570" y="1428736"/>
            <a:ext cx="3314700" cy="2019300"/>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5643570" y="4071942"/>
            <a:ext cx="3302000" cy="2286000"/>
          </a:xfrm>
          <a:prstGeom prst="rect">
            <a:avLst/>
          </a:prstGeom>
          <a:noFill/>
          <a:ln w="9525">
            <a:noFill/>
            <a:miter lim="800000"/>
            <a:headEnd/>
            <a:tailEnd/>
          </a:ln>
        </p:spPr>
      </p:pic>
      <p:sp>
        <p:nvSpPr>
          <p:cNvPr id="7" name="CaixaDeTexto 6"/>
          <p:cNvSpPr txBox="1"/>
          <p:nvPr/>
        </p:nvSpPr>
        <p:spPr>
          <a:xfrm>
            <a:off x="2143108" y="0"/>
            <a:ext cx="5286412" cy="338554"/>
          </a:xfrm>
          <a:prstGeom prst="rect">
            <a:avLst/>
          </a:prstGeom>
          <a:noFill/>
        </p:spPr>
        <p:txBody>
          <a:bodyPr wrap="square" rtlCol="0">
            <a:spAutoFit/>
          </a:bodyPr>
          <a:lstStyle/>
          <a:p>
            <a:pPr algn="ctr"/>
            <a:r>
              <a:rPr lang="pt-PT" sz="1600" b="1" dirty="0"/>
              <a:t>Parte 1 </a:t>
            </a:r>
            <a:r>
              <a:rPr lang="pt-PT" sz="1600" dirty="0"/>
              <a:t>– Edição e formatação de dados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8</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Marcador de Posição de Conteúdo 1"/>
          <p:cNvSpPr>
            <a:spLocks noGrp="1"/>
          </p:cNvSpPr>
          <p:nvPr>
            <p:ph idx="1"/>
          </p:nvPr>
        </p:nvSpPr>
        <p:spPr>
          <a:xfrm>
            <a:off x="457200" y="1481328"/>
            <a:ext cx="5543560" cy="4525963"/>
          </a:xfrm>
        </p:spPr>
        <p:txBody>
          <a:bodyPr>
            <a:normAutofit/>
          </a:bodyPr>
          <a:lstStyle/>
          <a:p>
            <a:pPr marL="0">
              <a:buNone/>
            </a:pPr>
            <a:r>
              <a:rPr lang="pt-PT" sz="2400" b="1" dirty="0"/>
              <a:t>Formatação numérica</a:t>
            </a:r>
          </a:p>
          <a:p>
            <a:pPr marL="0">
              <a:buNone/>
            </a:pPr>
            <a:r>
              <a:rPr lang="pt-PT" sz="2400" dirty="0"/>
              <a:t>Depois de inserir os valores nas células pode utilizar-se a formatação numérica para dar a apresentação pretendida.</a:t>
            </a:r>
          </a:p>
          <a:p>
            <a:pPr marL="0">
              <a:buNone/>
            </a:pPr>
            <a:endParaRPr lang="pt-PT" sz="2400" dirty="0"/>
          </a:p>
          <a:p>
            <a:pPr marL="0">
              <a:buNone/>
            </a:pPr>
            <a:r>
              <a:rPr lang="pt-PT" sz="2400" dirty="0"/>
              <a:t>Separador base – </a:t>
            </a:r>
            <a:r>
              <a:rPr lang="pt-PT" sz="2400" b="1" dirty="0"/>
              <a:t>Grupo Número</a:t>
            </a:r>
          </a:p>
        </p:txBody>
      </p:sp>
      <p:pic>
        <p:nvPicPr>
          <p:cNvPr id="5123" name="Picture 3"/>
          <p:cNvPicPr>
            <a:picLocks noChangeAspect="1" noChangeArrowheads="1"/>
          </p:cNvPicPr>
          <p:nvPr/>
        </p:nvPicPr>
        <p:blipFill>
          <a:blip r:embed="rId2" cstate="print"/>
          <a:srcRect/>
          <a:stretch>
            <a:fillRect/>
          </a:stretch>
        </p:blipFill>
        <p:spPr bwMode="auto">
          <a:xfrm>
            <a:off x="6572264" y="1000108"/>
            <a:ext cx="1752600" cy="1143000"/>
          </a:xfrm>
          <a:prstGeom prst="rect">
            <a:avLst/>
          </a:prstGeom>
          <a:noFill/>
          <a:ln w="9525">
            <a:noFill/>
            <a:miter lim="800000"/>
            <a:headEnd/>
            <a:tailEnd/>
          </a:ln>
        </p:spPr>
      </p:pic>
      <p:pic>
        <p:nvPicPr>
          <p:cNvPr id="5124" name="Picture 4"/>
          <p:cNvPicPr>
            <a:picLocks noChangeAspect="1" noChangeArrowheads="1"/>
          </p:cNvPicPr>
          <p:nvPr/>
        </p:nvPicPr>
        <p:blipFill>
          <a:blip r:embed="rId3" cstate="print"/>
          <a:srcRect/>
          <a:stretch>
            <a:fillRect/>
          </a:stretch>
        </p:blipFill>
        <p:spPr bwMode="auto">
          <a:xfrm>
            <a:off x="6286512" y="2278178"/>
            <a:ext cx="2357454" cy="4508408"/>
          </a:xfrm>
          <a:prstGeom prst="rect">
            <a:avLst/>
          </a:prstGeom>
          <a:noFill/>
          <a:ln w="9525">
            <a:noFill/>
            <a:miter lim="800000"/>
            <a:headEnd/>
            <a:tailEnd/>
          </a:ln>
        </p:spPr>
      </p:pic>
      <p:sp>
        <p:nvSpPr>
          <p:cNvPr id="10" name="Oval 9"/>
          <p:cNvSpPr/>
          <p:nvPr/>
        </p:nvSpPr>
        <p:spPr>
          <a:xfrm>
            <a:off x="6286512" y="1142984"/>
            <a:ext cx="1214446" cy="3571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8" name="CaixaDeTexto 7"/>
          <p:cNvSpPr txBox="1"/>
          <p:nvPr/>
        </p:nvSpPr>
        <p:spPr>
          <a:xfrm>
            <a:off x="2143108" y="0"/>
            <a:ext cx="5286412" cy="338554"/>
          </a:xfrm>
          <a:prstGeom prst="rect">
            <a:avLst/>
          </a:prstGeom>
          <a:noFill/>
        </p:spPr>
        <p:txBody>
          <a:bodyPr wrap="square" rtlCol="0">
            <a:spAutoFit/>
          </a:bodyPr>
          <a:lstStyle/>
          <a:p>
            <a:pPr algn="ctr"/>
            <a:r>
              <a:rPr lang="pt-PT" sz="1600" b="1" dirty="0"/>
              <a:t>Parte 1 </a:t>
            </a:r>
            <a:r>
              <a:rPr lang="pt-PT" sz="1600" dirty="0"/>
              <a:t>– Edição e formatação de dados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o Número do Diapositivo 2"/>
          <p:cNvSpPr>
            <a:spLocks noGrp="1"/>
          </p:cNvSpPr>
          <p:nvPr>
            <p:ph type="sldNum" sz="quarter" idx="12"/>
          </p:nvPr>
        </p:nvSpPr>
        <p:spPr/>
        <p:txBody>
          <a:bodyPr/>
          <a:lstStyle/>
          <a:p>
            <a:fld id="{622E794C-7879-43F9-B17B-3C959761574C}" type="slidenum">
              <a:rPr lang="pt-PT" smtClean="0"/>
              <a:pPr/>
              <a:t>9</a:t>
            </a:fld>
            <a:endParaRPr lang="pt-PT"/>
          </a:p>
        </p:txBody>
      </p:sp>
      <p:sp>
        <p:nvSpPr>
          <p:cNvPr id="5" name="Título 2"/>
          <p:cNvSpPr>
            <a:spLocks noGrp="1"/>
          </p:cNvSpPr>
          <p:nvPr>
            <p:ph type="title"/>
          </p:nvPr>
        </p:nvSpPr>
        <p:spPr>
          <a:xfrm>
            <a:off x="457200" y="274638"/>
            <a:ext cx="8229600" cy="1143000"/>
          </a:xfrm>
        </p:spPr>
        <p:txBody>
          <a:bodyPr/>
          <a:lstStyle/>
          <a:p>
            <a:r>
              <a:rPr lang="pt-PT" dirty="0"/>
              <a:t>Microsoft Excel</a:t>
            </a:r>
          </a:p>
        </p:txBody>
      </p:sp>
      <p:sp>
        <p:nvSpPr>
          <p:cNvPr id="6" name="Marcador de Posição de Conteúdo 1"/>
          <p:cNvSpPr>
            <a:spLocks noGrp="1"/>
          </p:cNvSpPr>
          <p:nvPr>
            <p:ph idx="1"/>
          </p:nvPr>
        </p:nvSpPr>
        <p:spPr>
          <a:xfrm>
            <a:off x="457200" y="1285860"/>
            <a:ext cx="5329246" cy="4525963"/>
          </a:xfrm>
        </p:spPr>
        <p:txBody>
          <a:bodyPr>
            <a:normAutofit/>
          </a:bodyPr>
          <a:lstStyle/>
          <a:p>
            <a:pPr marL="0">
              <a:buNone/>
            </a:pPr>
            <a:r>
              <a:rPr lang="pt-PT" sz="2400" b="1" dirty="0"/>
              <a:t>Limites</a:t>
            </a:r>
          </a:p>
          <a:p>
            <a:pPr marL="0">
              <a:buNone/>
            </a:pPr>
            <a:r>
              <a:rPr lang="pt-PT" sz="2400" dirty="0"/>
              <a:t>Os limites colocados em relação a uma célula ou a um conjunto de células podem ser aplicados como indicado na imagem.</a:t>
            </a:r>
          </a:p>
        </p:txBody>
      </p:sp>
      <p:pic>
        <p:nvPicPr>
          <p:cNvPr id="6146" name="Picture 2"/>
          <p:cNvPicPr>
            <a:picLocks noChangeAspect="1" noChangeArrowheads="1"/>
          </p:cNvPicPr>
          <p:nvPr/>
        </p:nvPicPr>
        <p:blipFill>
          <a:blip r:embed="rId2" cstate="print"/>
          <a:srcRect/>
          <a:stretch>
            <a:fillRect/>
          </a:stretch>
        </p:blipFill>
        <p:spPr bwMode="auto">
          <a:xfrm>
            <a:off x="5857884" y="1357298"/>
            <a:ext cx="3107695" cy="5187963"/>
          </a:xfrm>
          <a:prstGeom prst="rect">
            <a:avLst/>
          </a:prstGeom>
          <a:noFill/>
          <a:ln w="9525">
            <a:noFill/>
            <a:miter lim="800000"/>
            <a:headEnd/>
            <a:tailEnd/>
          </a:ln>
        </p:spPr>
      </p:pic>
      <p:sp>
        <p:nvSpPr>
          <p:cNvPr id="7" name="CaixaDeTexto 6"/>
          <p:cNvSpPr txBox="1"/>
          <p:nvPr/>
        </p:nvSpPr>
        <p:spPr>
          <a:xfrm>
            <a:off x="2143108" y="0"/>
            <a:ext cx="5286412" cy="338554"/>
          </a:xfrm>
          <a:prstGeom prst="rect">
            <a:avLst/>
          </a:prstGeom>
          <a:noFill/>
        </p:spPr>
        <p:txBody>
          <a:bodyPr wrap="square" rtlCol="0">
            <a:spAutoFit/>
          </a:bodyPr>
          <a:lstStyle/>
          <a:p>
            <a:pPr algn="ctr"/>
            <a:r>
              <a:rPr lang="pt-PT" sz="1600" b="1" dirty="0"/>
              <a:t>Parte 1 </a:t>
            </a:r>
            <a:r>
              <a:rPr lang="pt-PT" sz="1600" dirty="0"/>
              <a:t>– Edição e formatação de dados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fluência">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fluê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fluê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86961F3BC10544995C82AB4810AC7CD" ma:contentTypeVersion="8" ma:contentTypeDescription="Create a new document." ma:contentTypeScope="" ma:versionID="412b2d7e5108ce9278226ab14c19dc63">
  <xsd:schema xmlns:xsd="http://www.w3.org/2001/XMLSchema" xmlns:xs="http://www.w3.org/2001/XMLSchema" xmlns:p="http://schemas.microsoft.com/office/2006/metadata/properties" xmlns:ns2="d073ec95-b8aa-40a0-8500-d539ea554564" targetNamespace="http://schemas.microsoft.com/office/2006/metadata/properties" ma:root="true" ma:fieldsID="46214208df5e8c2ffc102d06f71ad4ef" ns2:_="">
    <xsd:import namespace="d073ec95-b8aa-40a0-8500-d539ea554564"/>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73ec95-b8aa-40a0-8500-d539ea5545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SearchProperties" ma:index="1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4D06F9-E734-44D6-B5FC-137F469CABA5}">
  <ds:schemaRefs>
    <ds:schemaRef ds:uri="http://schemas.microsoft.com/sharepoint/v3/contenttype/forms"/>
  </ds:schemaRefs>
</ds:datastoreItem>
</file>

<file path=customXml/itemProps2.xml><?xml version="1.0" encoding="utf-8"?>
<ds:datastoreItem xmlns:ds="http://schemas.openxmlformats.org/officeDocument/2006/customXml" ds:itemID="{6D500A88-E8DF-458F-B6FE-78EE3A244A8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7F714C0-759A-4BB8-933C-601689AF23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073ec95-b8aa-40a0-8500-d539ea5545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Concourse</Template>
  <TotalTime>399</TotalTime>
  <Words>826</Words>
  <Application>Microsoft Office PowerPoint</Application>
  <PresentationFormat>Apresentação no Ecrã (4:3)</PresentationFormat>
  <Paragraphs>130</Paragraphs>
  <Slides>15</Slides>
  <Notes>1</Notes>
  <HiddenSlides>0</HiddenSlides>
  <MMClips>0</MMClips>
  <ScaleCrop>false</ScaleCrop>
  <HeadingPairs>
    <vt:vector size="6" baseType="variant">
      <vt:variant>
        <vt:lpstr>Tipos de letra usados</vt:lpstr>
      </vt:variant>
      <vt:variant>
        <vt:i4>5</vt:i4>
      </vt:variant>
      <vt:variant>
        <vt:lpstr>Tema</vt:lpstr>
      </vt:variant>
      <vt:variant>
        <vt:i4>1</vt:i4>
      </vt:variant>
      <vt:variant>
        <vt:lpstr>Títulos dos diapositivos</vt:lpstr>
      </vt:variant>
      <vt:variant>
        <vt:i4>15</vt:i4>
      </vt:variant>
    </vt:vector>
  </HeadingPairs>
  <TitlesOfParts>
    <vt:vector size="21" baseType="lpstr">
      <vt:lpstr>Calibri</vt:lpstr>
      <vt:lpstr>Lucida Sans Unicode</vt:lpstr>
      <vt:lpstr>Verdana</vt:lpstr>
      <vt:lpstr>Wingdings 2</vt:lpstr>
      <vt:lpstr>Wingdings 3</vt:lpstr>
      <vt:lpstr>Confluência</vt:lpstr>
      <vt:lpstr>Módulo: Aplicações Informáticas – Introdução à gestão   Folha de Cálculo - Microsoft Excel</vt:lpstr>
      <vt:lpstr>Microsoft Excel</vt:lpstr>
      <vt:lpstr>Microsoft Excel</vt:lpstr>
      <vt:lpstr>Microsoft Excel</vt:lpstr>
      <vt:lpstr>Microsoft Excel</vt:lpstr>
      <vt:lpstr>Microsoft Excel</vt:lpstr>
      <vt:lpstr>Microsoft Excel</vt:lpstr>
      <vt:lpstr>Microsoft Excel</vt:lpstr>
      <vt:lpstr>Microsoft Excel</vt:lpstr>
      <vt:lpstr>Microsoft Excel</vt:lpstr>
      <vt:lpstr>Microsoft Excel</vt:lpstr>
      <vt:lpstr>Microsoft Excel</vt:lpstr>
      <vt:lpstr>Microsoft Excel</vt:lpstr>
      <vt:lpstr>Microsoft Excel</vt:lpstr>
      <vt:lpstr>Apresentação do PowerPoint</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Excel 2007</dc:title>
  <dc:creator>Tiago</dc:creator>
  <cp:lastModifiedBy>Tiago Pires</cp:lastModifiedBy>
  <cp:revision>93</cp:revision>
  <dcterms:created xsi:type="dcterms:W3CDTF">2010-04-13T10:04:02Z</dcterms:created>
  <dcterms:modified xsi:type="dcterms:W3CDTF">2025-01-06T14:48:54Z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0x010100986961F3BC10544995C82AB4810AC7CD</vt:lpwstr>
  </property>
</Properties>
</file>